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7"/>
  </p:notesMasterIdLst>
  <p:sldIdLst>
    <p:sldId id="256" r:id="rId2"/>
    <p:sldId id="257" r:id="rId3"/>
    <p:sldId id="292" r:id="rId4"/>
    <p:sldId id="293" r:id="rId5"/>
    <p:sldId id="294" r:id="rId6"/>
    <p:sldId id="295" r:id="rId7"/>
    <p:sldId id="296" r:id="rId8"/>
    <p:sldId id="298" r:id="rId9"/>
    <p:sldId id="299" r:id="rId10"/>
    <p:sldId id="300" r:id="rId11"/>
    <p:sldId id="297" r:id="rId12"/>
    <p:sldId id="302" r:id="rId13"/>
    <p:sldId id="303" r:id="rId14"/>
    <p:sldId id="304" r:id="rId15"/>
    <p:sldId id="305" r:id="rId16"/>
    <p:sldId id="308" r:id="rId17"/>
    <p:sldId id="311" r:id="rId18"/>
    <p:sldId id="314" r:id="rId19"/>
    <p:sldId id="313" r:id="rId20"/>
    <p:sldId id="310" r:id="rId21"/>
    <p:sldId id="312" r:id="rId22"/>
    <p:sldId id="315" r:id="rId23"/>
    <p:sldId id="316" r:id="rId24"/>
    <p:sldId id="261" r:id="rId25"/>
    <p:sldId id="317" r:id="rId26"/>
    <p:sldId id="262" r:id="rId27"/>
    <p:sldId id="318" r:id="rId28"/>
    <p:sldId id="319" r:id="rId29"/>
    <p:sldId id="263" r:id="rId30"/>
    <p:sldId id="320" r:id="rId31"/>
    <p:sldId id="321" r:id="rId32"/>
    <p:sldId id="264" r:id="rId33"/>
    <p:sldId id="365" r:id="rId34"/>
    <p:sldId id="326" r:id="rId35"/>
    <p:sldId id="323" r:id="rId36"/>
    <p:sldId id="265" r:id="rId37"/>
    <p:sldId id="328" r:id="rId38"/>
    <p:sldId id="327" r:id="rId39"/>
    <p:sldId id="366" r:id="rId40"/>
    <p:sldId id="324" r:id="rId41"/>
    <p:sldId id="343" r:id="rId42"/>
    <p:sldId id="267" r:id="rId43"/>
    <p:sldId id="330" r:id="rId44"/>
    <p:sldId id="331" r:id="rId45"/>
    <p:sldId id="332" r:id="rId46"/>
    <p:sldId id="333" r:id="rId47"/>
    <p:sldId id="334" r:id="rId48"/>
    <p:sldId id="335" r:id="rId49"/>
    <p:sldId id="336" r:id="rId50"/>
    <p:sldId id="339" r:id="rId51"/>
    <p:sldId id="344" r:id="rId52"/>
    <p:sldId id="337" r:id="rId53"/>
    <p:sldId id="342" r:id="rId54"/>
    <p:sldId id="364" r:id="rId55"/>
    <p:sldId id="345" r:id="rId56"/>
    <p:sldId id="271" r:id="rId57"/>
    <p:sldId id="272" r:id="rId58"/>
    <p:sldId id="273" r:id="rId59"/>
    <p:sldId id="274" r:id="rId60"/>
    <p:sldId id="346" r:id="rId61"/>
    <p:sldId id="350" r:id="rId62"/>
    <p:sldId id="351" r:id="rId63"/>
    <p:sldId id="352" r:id="rId64"/>
    <p:sldId id="353" r:id="rId65"/>
    <p:sldId id="354" r:id="rId66"/>
    <p:sldId id="355" r:id="rId67"/>
    <p:sldId id="356" r:id="rId68"/>
    <p:sldId id="275" r:id="rId69"/>
    <p:sldId id="357" r:id="rId70"/>
    <p:sldId id="358" r:id="rId71"/>
    <p:sldId id="362" r:id="rId72"/>
    <p:sldId id="363" r:id="rId73"/>
    <p:sldId id="360" r:id="rId74"/>
    <p:sldId id="361" r:id="rId75"/>
    <p:sldId id="283" r:id="rId76"/>
  </p:sldIdLst>
  <p:sldSz cx="9144000" cy="5143500" type="screen16x9"/>
  <p:notesSz cx="6858000" cy="9144000"/>
  <p:embeddedFontLst>
    <p:embeddedFont>
      <p:font typeface="Raleway" pitchFamily="2" charset="77"/>
      <p:regular r:id="rId78"/>
      <p:bold r:id="rId79"/>
      <p:italic r:id="rId80"/>
      <p:boldItalic r:id="rId81"/>
    </p:embeddedFont>
    <p:embeddedFont>
      <p:font typeface="Roboto Mono" panose="020F0502020204030204" pitchFamily="34" charset="0"/>
      <p:regular r:id="rId82"/>
      <p:bold r:id="rId83"/>
      <p:italic r:id="rId84"/>
      <p:boldItalic r:id="rId85"/>
    </p:embeddedFont>
    <p:embeddedFont>
      <p:font typeface="Roboto Mono Regular" panose="020F0502020204030204" pitchFamily="34" charset="0"/>
      <p:regular r:id="rId86"/>
      <p:bold r:id="rId87"/>
      <p:italic r:id="rId88"/>
      <p:boldItalic r:id="rId89"/>
    </p:embeddedFont>
    <p:embeddedFont>
      <p:font typeface="Source Sans Pro" panose="020B0503030403020204" pitchFamily="3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37FF"/>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3"/>
    <p:restoredTop sz="94719"/>
  </p:normalViewPr>
  <p:slideViewPr>
    <p:cSldViewPr snapToGrid="0">
      <p:cViewPr varScale="1">
        <p:scale>
          <a:sx n="154" d="100"/>
          <a:sy n="154" d="100"/>
        </p:scale>
        <p:origin x="536"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ECFD50-37EA-C842-ABCE-D276B3A9C015}" type="doc">
      <dgm:prSet loTypeId="urn:microsoft.com/office/officeart/2005/8/layout/cycle3" loCatId="" qsTypeId="urn:microsoft.com/office/officeart/2005/8/quickstyle/simple1" qsCatId="simple" csTypeId="urn:microsoft.com/office/officeart/2005/8/colors/accent2_2" csCatId="accent2" phldr="1"/>
      <dgm:spPr/>
      <dgm:t>
        <a:bodyPr/>
        <a:lstStyle/>
        <a:p>
          <a:endParaRPr lang="en-US"/>
        </a:p>
      </dgm:t>
    </dgm:pt>
    <dgm:pt modelId="{BB80A375-6CEE-434A-A3AF-3FDEBDC657D0}">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r>
            <a:rPr lang="en-US" sz="1200" dirty="0"/>
            <a:t>Research Goal Definition</a:t>
          </a:r>
        </a:p>
      </dgm:t>
    </dgm:pt>
    <dgm:pt modelId="{611C9517-195A-8543-9AA9-61F1B4372ED0}" type="parTrans" cxnId="{7B98510C-C2A8-4C4E-B2EC-9C7AAF54E152}">
      <dgm:prSet/>
      <dgm:spPr/>
      <dgm:t>
        <a:bodyPr/>
        <a:lstStyle/>
        <a:p>
          <a:endParaRPr lang="en-US" sz="1200"/>
        </a:p>
      </dgm:t>
    </dgm:pt>
    <dgm:pt modelId="{F80F4AC0-82BB-974E-9994-19486FBB5F80}" type="sibTrans" cxnId="{7B98510C-C2A8-4C4E-B2EC-9C7AAF54E152}">
      <dgm:prSet/>
      <dgm:spPr/>
      <dgm:t>
        <a:bodyPr/>
        <a:lstStyle/>
        <a:p>
          <a:endParaRPr lang="en-US" sz="1200"/>
        </a:p>
      </dgm:t>
    </dgm:pt>
    <dgm:pt modelId="{298E3320-AB49-2E44-AC79-4993FDE42C8B}">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Adversary Tradecraft Understanding</a:t>
          </a:r>
        </a:p>
      </dgm:t>
    </dgm:pt>
    <dgm:pt modelId="{A92C769C-1714-064B-8C03-726B919FB9FB}" type="parTrans" cxnId="{09F9BEFC-37C1-8B42-8CCF-D81C2AA06931}">
      <dgm:prSet/>
      <dgm:spPr/>
      <dgm:t>
        <a:bodyPr/>
        <a:lstStyle/>
        <a:p>
          <a:endParaRPr lang="en-US" sz="1200"/>
        </a:p>
      </dgm:t>
    </dgm:pt>
    <dgm:pt modelId="{4778857B-78F8-1D49-8D7D-5174073B1786}" type="sibTrans" cxnId="{09F9BEFC-37C1-8B42-8CCF-D81C2AA06931}">
      <dgm:prSet/>
      <dgm:spPr/>
      <dgm:t>
        <a:bodyPr/>
        <a:lstStyle/>
        <a:p>
          <a:endParaRPr lang="en-US" sz="1200"/>
        </a:p>
      </dgm:t>
    </dgm:pt>
    <dgm:pt modelId="{394674B1-42F1-DD46-AC0C-45BF307DE4D7}">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Telemetry Collection and Documentation</a:t>
          </a:r>
        </a:p>
      </dgm:t>
    </dgm:pt>
    <dgm:pt modelId="{BE48A158-1EED-0140-8D03-B742F281C959}" type="parTrans" cxnId="{567FAEA4-81FA-D745-9490-17413633121A}">
      <dgm:prSet/>
      <dgm:spPr/>
      <dgm:t>
        <a:bodyPr/>
        <a:lstStyle/>
        <a:p>
          <a:endParaRPr lang="en-US" sz="1200"/>
        </a:p>
      </dgm:t>
    </dgm:pt>
    <dgm:pt modelId="{C579CAC8-165F-8C41-8424-C3BD17D3B5A4}" type="sibTrans" cxnId="{567FAEA4-81FA-D745-9490-17413633121A}">
      <dgm:prSet/>
      <dgm:spPr/>
      <dgm:t>
        <a:bodyPr/>
        <a:lstStyle/>
        <a:p>
          <a:endParaRPr lang="en-US" sz="1200"/>
        </a:p>
      </dgm:t>
    </dgm:pt>
    <dgm:pt modelId="{304BED9E-D64F-1A4F-BC79-05E5C9E99422}">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Data Analysis and Modeling</a:t>
          </a:r>
        </a:p>
      </dgm:t>
    </dgm:pt>
    <dgm:pt modelId="{6FDD30A0-5403-2F45-9167-BB8B2CBC6E23}" type="parTrans" cxnId="{8196E042-40D9-6342-B5F5-5A1015CD70A9}">
      <dgm:prSet/>
      <dgm:spPr/>
      <dgm:t>
        <a:bodyPr/>
        <a:lstStyle/>
        <a:p>
          <a:endParaRPr lang="en-US" sz="1200"/>
        </a:p>
      </dgm:t>
    </dgm:pt>
    <dgm:pt modelId="{9F19126F-CD01-F64B-89F2-29F337126288}" type="sibTrans" cxnId="{8196E042-40D9-6342-B5F5-5A1015CD70A9}">
      <dgm:prSet/>
      <dgm:spPr/>
      <dgm:t>
        <a:bodyPr/>
        <a:lstStyle/>
        <a:p>
          <a:endParaRPr lang="en-US" sz="1200"/>
        </a:p>
      </dgm:t>
    </dgm:pt>
    <dgm:pt modelId="{4A75B41E-9876-6A41-8A1E-477F162E4F63}">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gm:t>
    </dgm:pt>
    <dgm:pt modelId="{0B542DB9-7DB2-E542-803A-4F5433205C31}" type="parTrans" cxnId="{8B5C80F8-9C64-7540-A5F5-3B070024643E}">
      <dgm:prSet/>
      <dgm:spPr/>
      <dgm:t>
        <a:bodyPr/>
        <a:lstStyle/>
        <a:p>
          <a:endParaRPr lang="en-US" sz="1200"/>
        </a:p>
      </dgm:t>
    </dgm:pt>
    <dgm:pt modelId="{6D622423-BAD7-8F4B-BED8-7976C2B836E3}" type="sibTrans" cxnId="{8B5C80F8-9C64-7540-A5F5-3B070024643E}">
      <dgm:prSet/>
      <dgm:spPr/>
      <dgm:t>
        <a:bodyPr/>
        <a:lstStyle/>
        <a:p>
          <a:endParaRPr lang="en-US" sz="1200"/>
        </a:p>
      </dgm:t>
    </dgm:pt>
    <dgm:pt modelId="{F4E6B4E1-97D1-2042-B2BF-CF3C9C4E082E}">
      <dgm:prSe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gm:t>
    </dgm:pt>
    <dgm:pt modelId="{EDB22879-9CD3-F949-B021-52BD6E548F05}" type="parTrans" cxnId="{35E9C62D-85AC-224C-A9E0-A03C41A68124}">
      <dgm:prSet/>
      <dgm:spPr/>
      <dgm:t>
        <a:bodyPr/>
        <a:lstStyle/>
        <a:p>
          <a:endParaRPr lang="en-US" sz="1200"/>
        </a:p>
      </dgm:t>
    </dgm:pt>
    <dgm:pt modelId="{1B7F64E5-6131-8F48-A6C7-42060E6CD86A}" type="sibTrans" cxnId="{35E9C62D-85AC-224C-A9E0-A03C41A68124}">
      <dgm:prSet/>
      <dgm:spPr/>
      <dgm:t>
        <a:bodyPr/>
        <a:lstStyle/>
        <a:p>
          <a:endParaRPr lang="en-US" sz="1200"/>
        </a:p>
      </dgm:t>
    </dgm:pt>
    <dgm:pt modelId="{62406548-6D4A-DB48-88ED-DF70D68582D6}" type="pres">
      <dgm:prSet presAssocID="{B0ECFD50-37EA-C842-ABCE-D276B3A9C015}" presName="Name0" presStyleCnt="0">
        <dgm:presLayoutVars>
          <dgm:dir/>
          <dgm:resizeHandles val="exact"/>
        </dgm:presLayoutVars>
      </dgm:prSet>
      <dgm:spPr/>
    </dgm:pt>
    <dgm:pt modelId="{96226A69-312D-AD4E-86AE-7C41E6998DAE}" type="pres">
      <dgm:prSet presAssocID="{B0ECFD50-37EA-C842-ABCE-D276B3A9C015}" presName="cycle" presStyleCnt="0"/>
      <dgm:spPr/>
    </dgm:pt>
    <dgm:pt modelId="{55995A8C-A2BC-B240-BD11-8588002B5A4C}" type="pres">
      <dgm:prSet presAssocID="{BB80A375-6CEE-434A-A3AF-3FDEBDC657D0}" presName="nodeFirstNode" presStyleLbl="node1" presStyleIdx="0" presStyleCnt="6">
        <dgm:presLayoutVars>
          <dgm:bulletEnabled val="1"/>
        </dgm:presLayoutVars>
      </dgm:prSet>
      <dgm:spPr>
        <a:xfrm>
          <a:off x="2315508" y="1555"/>
          <a:ext cx="1847345" cy="923672"/>
        </a:xfrm>
        <a:prstGeom prst="roundRect">
          <a:avLst/>
        </a:prstGeom>
      </dgm:spPr>
    </dgm:pt>
    <dgm:pt modelId="{E5A8819A-1799-4E4C-9408-5DC4A8E9382A}" type="pres">
      <dgm:prSet presAssocID="{F80F4AC0-82BB-974E-9994-19486FBB5F80}" presName="sibTransFirstNode" presStyleLbl="bgShp" presStyleIdx="0" presStyleCnt="1"/>
      <dgm:spPr/>
    </dgm:pt>
    <dgm:pt modelId="{BAADCFEB-5199-7440-B920-194B7C39FD11}" type="pres">
      <dgm:prSet presAssocID="{298E3320-AB49-2E44-AC79-4993FDE42C8B}" presName="nodeFollowingNodes" presStyleLbl="node1" presStyleIdx="1" presStyleCnt="6">
        <dgm:presLayoutVars>
          <dgm:bulletEnabled val="1"/>
        </dgm:presLayoutVars>
      </dgm:prSet>
      <dgm:spPr>
        <a:xfrm>
          <a:off x="4052725" y="1004537"/>
          <a:ext cx="1847345" cy="923672"/>
        </a:xfrm>
        <a:prstGeom prst="roundRect">
          <a:avLst/>
        </a:prstGeom>
      </dgm:spPr>
    </dgm:pt>
    <dgm:pt modelId="{51CA0E68-0AFB-8749-B46B-612FD31636D1}" type="pres">
      <dgm:prSet presAssocID="{394674B1-42F1-DD46-AC0C-45BF307DE4D7}" presName="nodeFollowingNodes" presStyleLbl="node1" presStyleIdx="2" presStyleCnt="6">
        <dgm:presLayoutVars>
          <dgm:bulletEnabled val="1"/>
        </dgm:presLayoutVars>
      </dgm:prSet>
      <dgm:spPr>
        <a:xfrm>
          <a:off x="4052725" y="3010502"/>
          <a:ext cx="1847345" cy="923672"/>
        </a:xfrm>
        <a:prstGeom prst="roundRect">
          <a:avLst/>
        </a:prstGeom>
      </dgm:spPr>
    </dgm:pt>
    <dgm:pt modelId="{1EA8ADD2-0DCE-CE4E-9363-F777707AC1DB}" type="pres">
      <dgm:prSet presAssocID="{304BED9E-D64F-1A4F-BC79-05E5C9E99422}" presName="nodeFollowingNodes" presStyleLbl="node1" presStyleIdx="3" presStyleCnt="6">
        <dgm:presLayoutVars>
          <dgm:bulletEnabled val="1"/>
        </dgm:presLayoutVars>
      </dgm:prSet>
      <dgm:spPr>
        <a:xfrm>
          <a:off x="2315508" y="4013485"/>
          <a:ext cx="1847345" cy="923672"/>
        </a:xfrm>
        <a:prstGeom prst="roundRect">
          <a:avLst/>
        </a:prstGeom>
      </dgm:spPr>
    </dgm:pt>
    <dgm:pt modelId="{C6F89C04-5B2B-DD42-A43E-9DF1C5412F78}" type="pres">
      <dgm:prSet presAssocID="{F4E6B4E1-97D1-2042-B2BF-CF3C9C4E082E}" presName="nodeFollowingNodes" presStyleLbl="node1" presStyleIdx="4" presStyleCnt="6">
        <dgm:presLayoutVars>
          <dgm:bulletEnabled val="1"/>
        </dgm:presLayoutVars>
      </dgm:prSet>
      <dgm:spPr>
        <a:xfrm>
          <a:off x="578292" y="3010502"/>
          <a:ext cx="1847345" cy="923672"/>
        </a:xfrm>
        <a:prstGeom prst="roundRect">
          <a:avLst/>
        </a:prstGeom>
      </dgm:spPr>
    </dgm:pt>
    <dgm:pt modelId="{153E7002-D7DA-534A-820D-2C882C66637F}" type="pres">
      <dgm:prSet presAssocID="{4A75B41E-9876-6A41-8A1E-477F162E4F63}" presName="nodeFollowingNodes" presStyleLbl="node1" presStyleIdx="5" presStyleCnt="6">
        <dgm:presLayoutVars>
          <dgm:bulletEnabled val="1"/>
        </dgm:presLayoutVars>
      </dgm:prSet>
      <dgm:spPr>
        <a:xfrm>
          <a:off x="578292" y="1004537"/>
          <a:ext cx="1847345" cy="923672"/>
        </a:xfrm>
        <a:prstGeom prst="roundRect">
          <a:avLst/>
        </a:prstGeom>
      </dgm:spPr>
    </dgm:pt>
  </dgm:ptLst>
  <dgm:cxnLst>
    <dgm:cxn modelId="{7B98510C-C2A8-4C4E-B2EC-9C7AAF54E152}" srcId="{B0ECFD50-37EA-C842-ABCE-D276B3A9C015}" destId="{BB80A375-6CEE-434A-A3AF-3FDEBDC657D0}" srcOrd="0" destOrd="0" parTransId="{611C9517-195A-8543-9AA9-61F1B4372ED0}" sibTransId="{F80F4AC0-82BB-974E-9994-19486FBB5F80}"/>
    <dgm:cxn modelId="{10F07B0D-44FE-DB4A-BE3F-FC349C342806}" type="presOf" srcId="{BB80A375-6CEE-434A-A3AF-3FDEBDC657D0}" destId="{55995A8C-A2BC-B240-BD11-8588002B5A4C}" srcOrd="0" destOrd="0" presId="urn:microsoft.com/office/officeart/2005/8/layout/cycle3"/>
    <dgm:cxn modelId="{739C041D-7B98-E04E-B85B-D48F025AB7B4}" type="presOf" srcId="{B0ECFD50-37EA-C842-ABCE-D276B3A9C015}" destId="{62406548-6D4A-DB48-88ED-DF70D68582D6}" srcOrd="0" destOrd="0" presId="urn:microsoft.com/office/officeart/2005/8/layout/cycle3"/>
    <dgm:cxn modelId="{35E9C62D-85AC-224C-A9E0-A03C41A68124}" srcId="{B0ECFD50-37EA-C842-ABCE-D276B3A9C015}" destId="{F4E6B4E1-97D1-2042-B2BF-CF3C9C4E082E}" srcOrd="4" destOrd="0" parTransId="{EDB22879-9CD3-F949-B021-52BD6E548F05}" sibTransId="{1B7F64E5-6131-8F48-A6C7-42060E6CD86A}"/>
    <dgm:cxn modelId="{8196E042-40D9-6342-B5F5-5A1015CD70A9}" srcId="{B0ECFD50-37EA-C842-ABCE-D276B3A9C015}" destId="{304BED9E-D64F-1A4F-BC79-05E5C9E99422}" srcOrd="3" destOrd="0" parTransId="{6FDD30A0-5403-2F45-9167-BB8B2CBC6E23}" sibTransId="{9F19126F-CD01-F64B-89F2-29F337126288}"/>
    <dgm:cxn modelId="{B678497B-A765-2B41-BFC0-3A1BEBC7639A}" type="presOf" srcId="{4A75B41E-9876-6A41-8A1E-477F162E4F63}" destId="{153E7002-D7DA-534A-820D-2C882C66637F}" srcOrd="0" destOrd="0" presId="urn:microsoft.com/office/officeart/2005/8/layout/cycle3"/>
    <dgm:cxn modelId="{5DFACE8B-140D-5C4E-ABDC-AE7DDEDC42AD}" type="presOf" srcId="{394674B1-42F1-DD46-AC0C-45BF307DE4D7}" destId="{51CA0E68-0AFB-8749-B46B-612FD31636D1}" srcOrd="0" destOrd="0" presId="urn:microsoft.com/office/officeart/2005/8/layout/cycle3"/>
    <dgm:cxn modelId="{D4431F9C-5826-1049-831D-9DA94CD7A14E}" type="presOf" srcId="{298E3320-AB49-2E44-AC79-4993FDE42C8B}" destId="{BAADCFEB-5199-7440-B920-194B7C39FD11}" srcOrd="0" destOrd="0" presId="urn:microsoft.com/office/officeart/2005/8/layout/cycle3"/>
    <dgm:cxn modelId="{567FAEA4-81FA-D745-9490-17413633121A}" srcId="{B0ECFD50-37EA-C842-ABCE-D276B3A9C015}" destId="{394674B1-42F1-DD46-AC0C-45BF307DE4D7}" srcOrd="2" destOrd="0" parTransId="{BE48A158-1EED-0140-8D03-B742F281C959}" sibTransId="{C579CAC8-165F-8C41-8424-C3BD17D3B5A4}"/>
    <dgm:cxn modelId="{B2959BB6-49F4-EC41-AD28-EDF14543832B}" type="presOf" srcId="{F4E6B4E1-97D1-2042-B2BF-CF3C9C4E082E}" destId="{C6F89C04-5B2B-DD42-A43E-9DF1C5412F78}" srcOrd="0" destOrd="0" presId="urn:microsoft.com/office/officeart/2005/8/layout/cycle3"/>
    <dgm:cxn modelId="{589C96D5-2949-314D-96C1-0E63B3F07196}" type="presOf" srcId="{304BED9E-D64F-1A4F-BC79-05E5C9E99422}" destId="{1EA8ADD2-0DCE-CE4E-9363-F777707AC1DB}" srcOrd="0" destOrd="0" presId="urn:microsoft.com/office/officeart/2005/8/layout/cycle3"/>
    <dgm:cxn modelId="{2A0388E3-9E7B-8347-B8F7-302A6B141071}" type="presOf" srcId="{F80F4AC0-82BB-974E-9994-19486FBB5F80}" destId="{E5A8819A-1799-4E4C-9408-5DC4A8E9382A}" srcOrd="0" destOrd="0" presId="urn:microsoft.com/office/officeart/2005/8/layout/cycle3"/>
    <dgm:cxn modelId="{8B5C80F8-9C64-7540-A5F5-3B070024643E}" srcId="{B0ECFD50-37EA-C842-ABCE-D276B3A9C015}" destId="{4A75B41E-9876-6A41-8A1E-477F162E4F63}" srcOrd="5" destOrd="0" parTransId="{0B542DB9-7DB2-E542-803A-4F5433205C31}" sibTransId="{6D622423-BAD7-8F4B-BED8-7976C2B836E3}"/>
    <dgm:cxn modelId="{09F9BEFC-37C1-8B42-8CCF-D81C2AA06931}" srcId="{B0ECFD50-37EA-C842-ABCE-D276B3A9C015}" destId="{298E3320-AB49-2E44-AC79-4993FDE42C8B}" srcOrd="1" destOrd="0" parTransId="{A92C769C-1714-064B-8C03-726B919FB9FB}" sibTransId="{4778857B-78F8-1D49-8D7D-5174073B1786}"/>
    <dgm:cxn modelId="{8DC7CAE4-C656-CD42-9065-44499DC87CBA}" type="presParOf" srcId="{62406548-6D4A-DB48-88ED-DF70D68582D6}" destId="{96226A69-312D-AD4E-86AE-7C41E6998DAE}" srcOrd="0" destOrd="0" presId="urn:microsoft.com/office/officeart/2005/8/layout/cycle3"/>
    <dgm:cxn modelId="{EBB4F872-C398-C043-8DF6-264A5A07ECCE}" type="presParOf" srcId="{96226A69-312D-AD4E-86AE-7C41E6998DAE}" destId="{55995A8C-A2BC-B240-BD11-8588002B5A4C}" srcOrd="0" destOrd="0" presId="urn:microsoft.com/office/officeart/2005/8/layout/cycle3"/>
    <dgm:cxn modelId="{644E3651-D606-9A4D-AE20-D235EE261974}" type="presParOf" srcId="{96226A69-312D-AD4E-86AE-7C41E6998DAE}" destId="{E5A8819A-1799-4E4C-9408-5DC4A8E9382A}" srcOrd="1" destOrd="0" presId="urn:microsoft.com/office/officeart/2005/8/layout/cycle3"/>
    <dgm:cxn modelId="{9EB28309-7A0F-5F43-BBB0-2DF0AFCF9A1A}" type="presParOf" srcId="{96226A69-312D-AD4E-86AE-7C41E6998DAE}" destId="{BAADCFEB-5199-7440-B920-194B7C39FD11}" srcOrd="2" destOrd="0" presId="urn:microsoft.com/office/officeart/2005/8/layout/cycle3"/>
    <dgm:cxn modelId="{3FA62B52-840A-C840-951B-4CB55CE0DF39}" type="presParOf" srcId="{96226A69-312D-AD4E-86AE-7C41E6998DAE}" destId="{51CA0E68-0AFB-8749-B46B-612FD31636D1}" srcOrd="3" destOrd="0" presId="urn:microsoft.com/office/officeart/2005/8/layout/cycle3"/>
    <dgm:cxn modelId="{0E0354B3-B70A-2F4E-A9F9-1BB010F2FDC4}" type="presParOf" srcId="{96226A69-312D-AD4E-86AE-7C41E6998DAE}" destId="{1EA8ADD2-0DCE-CE4E-9363-F777707AC1DB}" srcOrd="4" destOrd="0" presId="urn:microsoft.com/office/officeart/2005/8/layout/cycle3"/>
    <dgm:cxn modelId="{FF7D2D70-9034-0941-94AA-88F24496EC6C}" type="presParOf" srcId="{96226A69-312D-AD4E-86AE-7C41E6998DAE}" destId="{C6F89C04-5B2B-DD42-A43E-9DF1C5412F78}" srcOrd="5" destOrd="0" presId="urn:microsoft.com/office/officeart/2005/8/layout/cycle3"/>
    <dgm:cxn modelId="{98A5B404-A3E5-4C45-BFEC-AC9354B0D4F3}" type="presParOf" srcId="{96226A69-312D-AD4E-86AE-7C41E6998DAE}" destId="{153E7002-D7DA-534A-820D-2C882C66637F}"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ECFD50-37EA-C842-ABCE-D276B3A9C015}" type="doc">
      <dgm:prSet loTypeId="urn:microsoft.com/office/officeart/2005/8/layout/cycle3" loCatId="" qsTypeId="urn:microsoft.com/office/officeart/2005/8/quickstyle/simple1" qsCatId="simple" csTypeId="urn:microsoft.com/office/officeart/2005/8/colors/accent2_2" csCatId="accent2" phldr="1"/>
      <dgm:spPr/>
      <dgm:t>
        <a:bodyPr/>
        <a:lstStyle/>
        <a:p>
          <a:endParaRPr lang="en-US"/>
        </a:p>
      </dgm:t>
    </dgm:pt>
    <dgm:pt modelId="{BB80A375-6CEE-434A-A3AF-3FDEBDC657D0}">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r>
            <a:rPr lang="en-US" sz="1200" dirty="0"/>
            <a:t>Research Goal Definition</a:t>
          </a:r>
        </a:p>
      </dgm:t>
    </dgm:pt>
    <dgm:pt modelId="{611C9517-195A-8543-9AA9-61F1B4372ED0}" type="parTrans" cxnId="{7B98510C-C2A8-4C4E-B2EC-9C7AAF54E152}">
      <dgm:prSet/>
      <dgm:spPr/>
      <dgm:t>
        <a:bodyPr/>
        <a:lstStyle/>
        <a:p>
          <a:endParaRPr lang="en-US" sz="1200"/>
        </a:p>
      </dgm:t>
    </dgm:pt>
    <dgm:pt modelId="{F80F4AC0-82BB-974E-9994-19486FBB5F80}" type="sibTrans" cxnId="{7B98510C-C2A8-4C4E-B2EC-9C7AAF54E152}">
      <dgm:prSet/>
      <dgm:spPr/>
      <dgm:t>
        <a:bodyPr/>
        <a:lstStyle/>
        <a:p>
          <a:endParaRPr lang="en-US" sz="1200"/>
        </a:p>
      </dgm:t>
    </dgm:pt>
    <dgm:pt modelId="{298E3320-AB49-2E44-AC79-4993FDE42C8B}">
      <dgm:prSet phldrT="[Tex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chemeClr val="bg1"/>
              </a:solidFill>
              <a:latin typeface="Arial"/>
              <a:ea typeface="+mn-ea"/>
              <a:cs typeface="+mn-cs"/>
            </a:rPr>
            <a:t>Adversary Tradecraft Understanding</a:t>
          </a:r>
        </a:p>
      </dgm:t>
    </dgm:pt>
    <dgm:pt modelId="{A92C769C-1714-064B-8C03-726B919FB9FB}" type="parTrans" cxnId="{09F9BEFC-37C1-8B42-8CCF-D81C2AA06931}">
      <dgm:prSet/>
      <dgm:spPr/>
      <dgm:t>
        <a:bodyPr/>
        <a:lstStyle/>
        <a:p>
          <a:endParaRPr lang="en-US" sz="1200"/>
        </a:p>
      </dgm:t>
    </dgm:pt>
    <dgm:pt modelId="{4778857B-78F8-1D49-8D7D-5174073B1786}" type="sibTrans" cxnId="{09F9BEFC-37C1-8B42-8CCF-D81C2AA06931}">
      <dgm:prSet/>
      <dgm:spPr/>
      <dgm:t>
        <a:bodyPr/>
        <a:lstStyle/>
        <a:p>
          <a:endParaRPr lang="en-US" sz="1200"/>
        </a:p>
      </dgm:t>
    </dgm:pt>
    <dgm:pt modelId="{394674B1-42F1-DD46-AC0C-45BF307DE4D7}">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Telemetry Collection and Documentation</a:t>
          </a:r>
        </a:p>
      </dgm:t>
    </dgm:pt>
    <dgm:pt modelId="{BE48A158-1EED-0140-8D03-B742F281C959}" type="parTrans" cxnId="{567FAEA4-81FA-D745-9490-17413633121A}">
      <dgm:prSet/>
      <dgm:spPr/>
      <dgm:t>
        <a:bodyPr/>
        <a:lstStyle/>
        <a:p>
          <a:endParaRPr lang="en-US" sz="1200"/>
        </a:p>
      </dgm:t>
    </dgm:pt>
    <dgm:pt modelId="{C579CAC8-165F-8C41-8424-C3BD17D3B5A4}" type="sibTrans" cxnId="{567FAEA4-81FA-D745-9490-17413633121A}">
      <dgm:prSet/>
      <dgm:spPr/>
      <dgm:t>
        <a:bodyPr/>
        <a:lstStyle/>
        <a:p>
          <a:endParaRPr lang="en-US" sz="1200"/>
        </a:p>
      </dgm:t>
    </dgm:pt>
    <dgm:pt modelId="{304BED9E-D64F-1A4F-BC79-05E5C9E99422}">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Data Analysis and Modeling</a:t>
          </a:r>
        </a:p>
      </dgm:t>
    </dgm:pt>
    <dgm:pt modelId="{6FDD30A0-5403-2F45-9167-BB8B2CBC6E23}" type="parTrans" cxnId="{8196E042-40D9-6342-B5F5-5A1015CD70A9}">
      <dgm:prSet/>
      <dgm:spPr/>
      <dgm:t>
        <a:bodyPr/>
        <a:lstStyle/>
        <a:p>
          <a:endParaRPr lang="en-US" sz="1200"/>
        </a:p>
      </dgm:t>
    </dgm:pt>
    <dgm:pt modelId="{9F19126F-CD01-F64B-89F2-29F337126288}" type="sibTrans" cxnId="{8196E042-40D9-6342-B5F5-5A1015CD70A9}">
      <dgm:prSet/>
      <dgm:spPr/>
      <dgm:t>
        <a:bodyPr/>
        <a:lstStyle/>
        <a:p>
          <a:endParaRPr lang="en-US" sz="1200"/>
        </a:p>
      </dgm:t>
    </dgm:pt>
    <dgm:pt modelId="{4A75B41E-9876-6A41-8A1E-477F162E4F63}">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gm:t>
    </dgm:pt>
    <dgm:pt modelId="{0B542DB9-7DB2-E542-803A-4F5433205C31}" type="parTrans" cxnId="{8B5C80F8-9C64-7540-A5F5-3B070024643E}">
      <dgm:prSet/>
      <dgm:spPr/>
      <dgm:t>
        <a:bodyPr/>
        <a:lstStyle/>
        <a:p>
          <a:endParaRPr lang="en-US" sz="1200"/>
        </a:p>
      </dgm:t>
    </dgm:pt>
    <dgm:pt modelId="{6D622423-BAD7-8F4B-BED8-7976C2B836E3}" type="sibTrans" cxnId="{8B5C80F8-9C64-7540-A5F5-3B070024643E}">
      <dgm:prSet/>
      <dgm:spPr/>
      <dgm:t>
        <a:bodyPr/>
        <a:lstStyle/>
        <a:p>
          <a:endParaRPr lang="en-US" sz="1200"/>
        </a:p>
      </dgm:t>
    </dgm:pt>
    <dgm:pt modelId="{F4E6B4E1-97D1-2042-B2BF-CF3C9C4E082E}">
      <dgm:prSe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gm:t>
    </dgm:pt>
    <dgm:pt modelId="{EDB22879-9CD3-F949-B021-52BD6E548F05}" type="parTrans" cxnId="{35E9C62D-85AC-224C-A9E0-A03C41A68124}">
      <dgm:prSet/>
      <dgm:spPr/>
      <dgm:t>
        <a:bodyPr/>
        <a:lstStyle/>
        <a:p>
          <a:endParaRPr lang="en-US" sz="1200"/>
        </a:p>
      </dgm:t>
    </dgm:pt>
    <dgm:pt modelId="{1B7F64E5-6131-8F48-A6C7-42060E6CD86A}" type="sibTrans" cxnId="{35E9C62D-85AC-224C-A9E0-A03C41A68124}">
      <dgm:prSet/>
      <dgm:spPr/>
      <dgm:t>
        <a:bodyPr/>
        <a:lstStyle/>
        <a:p>
          <a:endParaRPr lang="en-US" sz="1200"/>
        </a:p>
      </dgm:t>
    </dgm:pt>
    <dgm:pt modelId="{62406548-6D4A-DB48-88ED-DF70D68582D6}" type="pres">
      <dgm:prSet presAssocID="{B0ECFD50-37EA-C842-ABCE-D276B3A9C015}" presName="Name0" presStyleCnt="0">
        <dgm:presLayoutVars>
          <dgm:dir/>
          <dgm:resizeHandles val="exact"/>
        </dgm:presLayoutVars>
      </dgm:prSet>
      <dgm:spPr/>
    </dgm:pt>
    <dgm:pt modelId="{96226A69-312D-AD4E-86AE-7C41E6998DAE}" type="pres">
      <dgm:prSet presAssocID="{B0ECFD50-37EA-C842-ABCE-D276B3A9C015}" presName="cycle" presStyleCnt="0"/>
      <dgm:spPr/>
    </dgm:pt>
    <dgm:pt modelId="{55995A8C-A2BC-B240-BD11-8588002B5A4C}" type="pres">
      <dgm:prSet presAssocID="{BB80A375-6CEE-434A-A3AF-3FDEBDC657D0}" presName="nodeFirstNode" presStyleLbl="node1" presStyleIdx="0" presStyleCnt="6">
        <dgm:presLayoutVars>
          <dgm:bulletEnabled val="1"/>
        </dgm:presLayoutVars>
      </dgm:prSet>
      <dgm:spPr>
        <a:xfrm>
          <a:off x="2315508" y="1555"/>
          <a:ext cx="1847345" cy="923672"/>
        </a:xfrm>
        <a:prstGeom prst="roundRect">
          <a:avLst/>
        </a:prstGeom>
      </dgm:spPr>
    </dgm:pt>
    <dgm:pt modelId="{E5A8819A-1799-4E4C-9408-5DC4A8E9382A}" type="pres">
      <dgm:prSet presAssocID="{F80F4AC0-82BB-974E-9994-19486FBB5F80}" presName="sibTransFirstNode" presStyleLbl="bgShp" presStyleIdx="0" presStyleCnt="1"/>
      <dgm:spPr/>
    </dgm:pt>
    <dgm:pt modelId="{BAADCFEB-5199-7440-B920-194B7C39FD11}" type="pres">
      <dgm:prSet presAssocID="{298E3320-AB49-2E44-AC79-4993FDE42C8B}" presName="nodeFollowingNodes" presStyleLbl="node1" presStyleIdx="1" presStyleCnt="6">
        <dgm:presLayoutVars>
          <dgm:bulletEnabled val="1"/>
        </dgm:presLayoutVars>
      </dgm:prSet>
      <dgm:spPr>
        <a:xfrm>
          <a:off x="4052725" y="1004537"/>
          <a:ext cx="1847345" cy="923672"/>
        </a:xfrm>
        <a:prstGeom prst="roundRect">
          <a:avLst/>
        </a:prstGeom>
      </dgm:spPr>
    </dgm:pt>
    <dgm:pt modelId="{51CA0E68-0AFB-8749-B46B-612FD31636D1}" type="pres">
      <dgm:prSet presAssocID="{394674B1-42F1-DD46-AC0C-45BF307DE4D7}" presName="nodeFollowingNodes" presStyleLbl="node1" presStyleIdx="2" presStyleCnt="6">
        <dgm:presLayoutVars>
          <dgm:bulletEnabled val="1"/>
        </dgm:presLayoutVars>
      </dgm:prSet>
      <dgm:spPr>
        <a:xfrm>
          <a:off x="4052725" y="3010502"/>
          <a:ext cx="1847345" cy="923672"/>
        </a:xfrm>
        <a:prstGeom prst="roundRect">
          <a:avLst/>
        </a:prstGeom>
      </dgm:spPr>
    </dgm:pt>
    <dgm:pt modelId="{1EA8ADD2-0DCE-CE4E-9363-F777707AC1DB}" type="pres">
      <dgm:prSet presAssocID="{304BED9E-D64F-1A4F-BC79-05E5C9E99422}" presName="nodeFollowingNodes" presStyleLbl="node1" presStyleIdx="3" presStyleCnt="6">
        <dgm:presLayoutVars>
          <dgm:bulletEnabled val="1"/>
        </dgm:presLayoutVars>
      </dgm:prSet>
      <dgm:spPr>
        <a:xfrm>
          <a:off x="2315508" y="4013485"/>
          <a:ext cx="1847345" cy="923672"/>
        </a:xfrm>
        <a:prstGeom prst="roundRect">
          <a:avLst/>
        </a:prstGeom>
      </dgm:spPr>
    </dgm:pt>
    <dgm:pt modelId="{C6F89C04-5B2B-DD42-A43E-9DF1C5412F78}" type="pres">
      <dgm:prSet presAssocID="{F4E6B4E1-97D1-2042-B2BF-CF3C9C4E082E}" presName="nodeFollowingNodes" presStyleLbl="node1" presStyleIdx="4" presStyleCnt="6">
        <dgm:presLayoutVars>
          <dgm:bulletEnabled val="1"/>
        </dgm:presLayoutVars>
      </dgm:prSet>
      <dgm:spPr>
        <a:xfrm>
          <a:off x="578292" y="3010502"/>
          <a:ext cx="1847345" cy="923672"/>
        </a:xfrm>
        <a:prstGeom prst="roundRect">
          <a:avLst/>
        </a:prstGeom>
      </dgm:spPr>
    </dgm:pt>
    <dgm:pt modelId="{153E7002-D7DA-534A-820D-2C882C66637F}" type="pres">
      <dgm:prSet presAssocID="{4A75B41E-9876-6A41-8A1E-477F162E4F63}" presName="nodeFollowingNodes" presStyleLbl="node1" presStyleIdx="5" presStyleCnt="6">
        <dgm:presLayoutVars>
          <dgm:bulletEnabled val="1"/>
        </dgm:presLayoutVars>
      </dgm:prSet>
      <dgm:spPr>
        <a:xfrm>
          <a:off x="578292" y="1004537"/>
          <a:ext cx="1847345" cy="923672"/>
        </a:xfrm>
        <a:prstGeom prst="roundRect">
          <a:avLst/>
        </a:prstGeom>
      </dgm:spPr>
    </dgm:pt>
  </dgm:ptLst>
  <dgm:cxnLst>
    <dgm:cxn modelId="{7B98510C-C2A8-4C4E-B2EC-9C7AAF54E152}" srcId="{B0ECFD50-37EA-C842-ABCE-D276B3A9C015}" destId="{BB80A375-6CEE-434A-A3AF-3FDEBDC657D0}" srcOrd="0" destOrd="0" parTransId="{611C9517-195A-8543-9AA9-61F1B4372ED0}" sibTransId="{F80F4AC0-82BB-974E-9994-19486FBB5F80}"/>
    <dgm:cxn modelId="{10F07B0D-44FE-DB4A-BE3F-FC349C342806}" type="presOf" srcId="{BB80A375-6CEE-434A-A3AF-3FDEBDC657D0}" destId="{55995A8C-A2BC-B240-BD11-8588002B5A4C}" srcOrd="0" destOrd="0" presId="urn:microsoft.com/office/officeart/2005/8/layout/cycle3"/>
    <dgm:cxn modelId="{739C041D-7B98-E04E-B85B-D48F025AB7B4}" type="presOf" srcId="{B0ECFD50-37EA-C842-ABCE-D276B3A9C015}" destId="{62406548-6D4A-DB48-88ED-DF70D68582D6}" srcOrd="0" destOrd="0" presId="urn:microsoft.com/office/officeart/2005/8/layout/cycle3"/>
    <dgm:cxn modelId="{35E9C62D-85AC-224C-A9E0-A03C41A68124}" srcId="{B0ECFD50-37EA-C842-ABCE-D276B3A9C015}" destId="{F4E6B4E1-97D1-2042-B2BF-CF3C9C4E082E}" srcOrd="4" destOrd="0" parTransId="{EDB22879-9CD3-F949-B021-52BD6E548F05}" sibTransId="{1B7F64E5-6131-8F48-A6C7-42060E6CD86A}"/>
    <dgm:cxn modelId="{8196E042-40D9-6342-B5F5-5A1015CD70A9}" srcId="{B0ECFD50-37EA-C842-ABCE-D276B3A9C015}" destId="{304BED9E-D64F-1A4F-BC79-05E5C9E99422}" srcOrd="3" destOrd="0" parTransId="{6FDD30A0-5403-2F45-9167-BB8B2CBC6E23}" sibTransId="{9F19126F-CD01-F64B-89F2-29F337126288}"/>
    <dgm:cxn modelId="{B678497B-A765-2B41-BFC0-3A1BEBC7639A}" type="presOf" srcId="{4A75B41E-9876-6A41-8A1E-477F162E4F63}" destId="{153E7002-D7DA-534A-820D-2C882C66637F}" srcOrd="0" destOrd="0" presId="urn:microsoft.com/office/officeart/2005/8/layout/cycle3"/>
    <dgm:cxn modelId="{5DFACE8B-140D-5C4E-ABDC-AE7DDEDC42AD}" type="presOf" srcId="{394674B1-42F1-DD46-AC0C-45BF307DE4D7}" destId="{51CA0E68-0AFB-8749-B46B-612FD31636D1}" srcOrd="0" destOrd="0" presId="urn:microsoft.com/office/officeart/2005/8/layout/cycle3"/>
    <dgm:cxn modelId="{D4431F9C-5826-1049-831D-9DA94CD7A14E}" type="presOf" srcId="{298E3320-AB49-2E44-AC79-4993FDE42C8B}" destId="{BAADCFEB-5199-7440-B920-194B7C39FD11}" srcOrd="0" destOrd="0" presId="urn:microsoft.com/office/officeart/2005/8/layout/cycle3"/>
    <dgm:cxn modelId="{567FAEA4-81FA-D745-9490-17413633121A}" srcId="{B0ECFD50-37EA-C842-ABCE-D276B3A9C015}" destId="{394674B1-42F1-DD46-AC0C-45BF307DE4D7}" srcOrd="2" destOrd="0" parTransId="{BE48A158-1EED-0140-8D03-B742F281C959}" sibTransId="{C579CAC8-165F-8C41-8424-C3BD17D3B5A4}"/>
    <dgm:cxn modelId="{B2959BB6-49F4-EC41-AD28-EDF14543832B}" type="presOf" srcId="{F4E6B4E1-97D1-2042-B2BF-CF3C9C4E082E}" destId="{C6F89C04-5B2B-DD42-A43E-9DF1C5412F78}" srcOrd="0" destOrd="0" presId="urn:microsoft.com/office/officeart/2005/8/layout/cycle3"/>
    <dgm:cxn modelId="{589C96D5-2949-314D-96C1-0E63B3F07196}" type="presOf" srcId="{304BED9E-D64F-1A4F-BC79-05E5C9E99422}" destId="{1EA8ADD2-0DCE-CE4E-9363-F777707AC1DB}" srcOrd="0" destOrd="0" presId="urn:microsoft.com/office/officeart/2005/8/layout/cycle3"/>
    <dgm:cxn modelId="{2A0388E3-9E7B-8347-B8F7-302A6B141071}" type="presOf" srcId="{F80F4AC0-82BB-974E-9994-19486FBB5F80}" destId="{E5A8819A-1799-4E4C-9408-5DC4A8E9382A}" srcOrd="0" destOrd="0" presId="urn:microsoft.com/office/officeart/2005/8/layout/cycle3"/>
    <dgm:cxn modelId="{8B5C80F8-9C64-7540-A5F5-3B070024643E}" srcId="{B0ECFD50-37EA-C842-ABCE-D276B3A9C015}" destId="{4A75B41E-9876-6A41-8A1E-477F162E4F63}" srcOrd="5" destOrd="0" parTransId="{0B542DB9-7DB2-E542-803A-4F5433205C31}" sibTransId="{6D622423-BAD7-8F4B-BED8-7976C2B836E3}"/>
    <dgm:cxn modelId="{09F9BEFC-37C1-8B42-8CCF-D81C2AA06931}" srcId="{B0ECFD50-37EA-C842-ABCE-D276B3A9C015}" destId="{298E3320-AB49-2E44-AC79-4993FDE42C8B}" srcOrd="1" destOrd="0" parTransId="{A92C769C-1714-064B-8C03-726B919FB9FB}" sibTransId="{4778857B-78F8-1D49-8D7D-5174073B1786}"/>
    <dgm:cxn modelId="{8DC7CAE4-C656-CD42-9065-44499DC87CBA}" type="presParOf" srcId="{62406548-6D4A-DB48-88ED-DF70D68582D6}" destId="{96226A69-312D-AD4E-86AE-7C41E6998DAE}" srcOrd="0" destOrd="0" presId="urn:microsoft.com/office/officeart/2005/8/layout/cycle3"/>
    <dgm:cxn modelId="{EBB4F872-C398-C043-8DF6-264A5A07ECCE}" type="presParOf" srcId="{96226A69-312D-AD4E-86AE-7C41E6998DAE}" destId="{55995A8C-A2BC-B240-BD11-8588002B5A4C}" srcOrd="0" destOrd="0" presId="urn:microsoft.com/office/officeart/2005/8/layout/cycle3"/>
    <dgm:cxn modelId="{644E3651-D606-9A4D-AE20-D235EE261974}" type="presParOf" srcId="{96226A69-312D-AD4E-86AE-7C41E6998DAE}" destId="{E5A8819A-1799-4E4C-9408-5DC4A8E9382A}" srcOrd="1" destOrd="0" presId="urn:microsoft.com/office/officeart/2005/8/layout/cycle3"/>
    <dgm:cxn modelId="{9EB28309-7A0F-5F43-BBB0-2DF0AFCF9A1A}" type="presParOf" srcId="{96226A69-312D-AD4E-86AE-7C41E6998DAE}" destId="{BAADCFEB-5199-7440-B920-194B7C39FD11}" srcOrd="2" destOrd="0" presId="urn:microsoft.com/office/officeart/2005/8/layout/cycle3"/>
    <dgm:cxn modelId="{3FA62B52-840A-C840-951B-4CB55CE0DF39}" type="presParOf" srcId="{96226A69-312D-AD4E-86AE-7C41E6998DAE}" destId="{51CA0E68-0AFB-8749-B46B-612FD31636D1}" srcOrd="3" destOrd="0" presId="urn:microsoft.com/office/officeart/2005/8/layout/cycle3"/>
    <dgm:cxn modelId="{0E0354B3-B70A-2F4E-A9F9-1BB010F2FDC4}" type="presParOf" srcId="{96226A69-312D-AD4E-86AE-7C41E6998DAE}" destId="{1EA8ADD2-0DCE-CE4E-9363-F777707AC1DB}" srcOrd="4" destOrd="0" presId="urn:microsoft.com/office/officeart/2005/8/layout/cycle3"/>
    <dgm:cxn modelId="{FF7D2D70-9034-0941-94AA-88F24496EC6C}" type="presParOf" srcId="{96226A69-312D-AD4E-86AE-7C41E6998DAE}" destId="{C6F89C04-5B2B-DD42-A43E-9DF1C5412F78}" srcOrd="5" destOrd="0" presId="urn:microsoft.com/office/officeart/2005/8/layout/cycle3"/>
    <dgm:cxn modelId="{98A5B404-A3E5-4C45-BFEC-AC9354B0D4F3}" type="presParOf" srcId="{96226A69-312D-AD4E-86AE-7C41E6998DAE}" destId="{153E7002-D7DA-534A-820D-2C882C66637F}"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ECFD50-37EA-C842-ABCE-D276B3A9C015}" type="doc">
      <dgm:prSet loTypeId="urn:microsoft.com/office/officeart/2005/8/layout/cycle3" loCatId="" qsTypeId="urn:microsoft.com/office/officeart/2005/8/quickstyle/simple1" qsCatId="simple" csTypeId="urn:microsoft.com/office/officeart/2005/8/colors/accent2_2" csCatId="accent2" phldr="1"/>
      <dgm:spPr/>
      <dgm:t>
        <a:bodyPr/>
        <a:lstStyle/>
        <a:p>
          <a:endParaRPr lang="en-US"/>
        </a:p>
      </dgm:t>
    </dgm:pt>
    <dgm:pt modelId="{BB80A375-6CEE-434A-A3AF-3FDEBDC657D0}">
      <dgm:prSet phldrT="[Tex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0960" tIns="60960" rIns="60960" bIns="60960" numCol="1" spcCol="1270" anchor="ctr" anchorCtr="0"/>
        <a:lstStyle/>
        <a:p>
          <a:r>
            <a:rPr lang="en-US" sz="1200" kern="1200" dirty="0">
              <a:solidFill>
                <a:schemeClr val="bg1"/>
              </a:solidFill>
              <a:latin typeface="Arial"/>
              <a:ea typeface="+mn-ea"/>
              <a:cs typeface="+mn-cs"/>
            </a:rPr>
            <a:t>Research Goal Definition</a:t>
          </a:r>
        </a:p>
      </dgm:t>
    </dgm:pt>
    <dgm:pt modelId="{611C9517-195A-8543-9AA9-61F1B4372ED0}" type="parTrans" cxnId="{7B98510C-C2A8-4C4E-B2EC-9C7AAF54E152}">
      <dgm:prSet/>
      <dgm:spPr/>
      <dgm:t>
        <a:bodyPr/>
        <a:lstStyle/>
        <a:p>
          <a:endParaRPr lang="en-US" sz="1200"/>
        </a:p>
      </dgm:t>
    </dgm:pt>
    <dgm:pt modelId="{F80F4AC0-82BB-974E-9994-19486FBB5F80}" type="sibTrans" cxnId="{7B98510C-C2A8-4C4E-B2EC-9C7AAF54E152}">
      <dgm:prSet/>
      <dgm:spPr/>
      <dgm:t>
        <a:bodyPr/>
        <a:lstStyle/>
        <a:p>
          <a:endParaRPr lang="en-US" sz="1200"/>
        </a:p>
      </dgm:t>
    </dgm:pt>
    <dgm:pt modelId="{298E3320-AB49-2E44-AC79-4993FDE42C8B}">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533400">
            <a:lnSpc>
              <a:spcPct val="90000"/>
            </a:lnSpc>
            <a:spcBef>
              <a:spcPct val="0"/>
            </a:spcBef>
            <a:spcAft>
              <a:spcPct val="35000"/>
            </a:spcAft>
            <a:buNone/>
          </a:pPr>
          <a:r>
            <a:rPr lang="en-US" sz="1200" kern="1200" dirty="0">
              <a:solidFill>
                <a:srgbClr val="611BB8"/>
              </a:solidFill>
              <a:latin typeface="Arial"/>
              <a:ea typeface="+mn-ea"/>
              <a:cs typeface="+mn-cs"/>
            </a:rPr>
            <a:t>Adversary Tradecraft Understanding</a:t>
          </a:r>
        </a:p>
      </dgm:t>
    </dgm:pt>
    <dgm:pt modelId="{A92C769C-1714-064B-8C03-726B919FB9FB}" type="parTrans" cxnId="{09F9BEFC-37C1-8B42-8CCF-D81C2AA06931}">
      <dgm:prSet/>
      <dgm:spPr/>
      <dgm:t>
        <a:bodyPr/>
        <a:lstStyle/>
        <a:p>
          <a:endParaRPr lang="en-US" sz="1200"/>
        </a:p>
      </dgm:t>
    </dgm:pt>
    <dgm:pt modelId="{4778857B-78F8-1D49-8D7D-5174073B1786}" type="sibTrans" cxnId="{09F9BEFC-37C1-8B42-8CCF-D81C2AA06931}">
      <dgm:prSet/>
      <dgm:spPr/>
      <dgm:t>
        <a:bodyPr/>
        <a:lstStyle/>
        <a:p>
          <a:endParaRPr lang="en-US" sz="1200"/>
        </a:p>
      </dgm:t>
    </dgm:pt>
    <dgm:pt modelId="{394674B1-42F1-DD46-AC0C-45BF307DE4D7}">
      <dgm:prSet phldrT="[Tex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chemeClr val="bg1"/>
              </a:solidFill>
              <a:latin typeface="Arial"/>
              <a:ea typeface="+mn-ea"/>
              <a:cs typeface="+mn-cs"/>
            </a:rPr>
            <a:t>Telemetry Collection and Documentation</a:t>
          </a:r>
        </a:p>
      </dgm:t>
    </dgm:pt>
    <dgm:pt modelId="{BE48A158-1EED-0140-8D03-B742F281C959}" type="parTrans" cxnId="{567FAEA4-81FA-D745-9490-17413633121A}">
      <dgm:prSet/>
      <dgm:spPr/>
      <dgm:t>
        <a:bodyPr/>
        <a:lstStyle/>
        <a:p>
          <a:endParaRPr lang="en-US" sz="1200"/>
        </a:p>
      </dgm:t>
    </dgm:pt>
    <dgm:pt modelId="{C579CAC8-165F-8C41-8424-C3BD17D3B5A4}" type="sibTrans" cxnId="{567FAEA4-81FA-D745-9490-17413633121A}">
      <dgm:prSet/>
      <dgm:spPr/>
      <dgm:t>
        <a:bodyPr/>
        <a:lstStyle/>
        <a:p>
          <a:endParaRPr lang="en-US" sz="1200"/>
        </a:p>
      </dgm:t>
    </dgm:pt>
    <dgm:pt modelId="{304BED9E-D64F-1A4F-BC79-05E5C9E99422}">
      <dgm:prSet phldrT="[Tex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chemeClr val="bg1"/>
              </a:solidFill>
              <a:latin typeface="Arial"/>
              <a:ea typeface="+mn-ea"/>
              <a:cs typeface="+mn-cs"/>
            </a:rPr>
            <a:t>Data Analysis and Modeling</a:t>
          </a:r>
        </a:p>
      </dgm:t>
    </dgm:pt>
    <dgm:pt modelId="{6FDD30A0-5403-2F45-9167-BB8B2CBC6E23}" type="parTrans" cxnId="{8196E042-40D9-6342-B5F5-5A1015CD70A9}">
      <dgm:prSet/>
      <dgm:spPr/>
      <dgm:t>
        <a:bodyPr/>
        <a:lstStyle/>
        <a:p>
          <a:endParaRPr lang="en-US" sz="1200"/>
        </a:p>
      </dgm:t>
    </dgm:pt>
    <dgm:pt modelId="{9F19126F-CD01-F64B-89F2-29F337126288}" type="sibTrans" cxnId="{8196E042-40D9-6342-B5F5-5A1015CD70A9}">
      <dgm:prSet/>
      <dgm:spPr/>
      <dgm:t>
        <a:bodyPr/>
        <a:lstStyle/>
        <a:p>
          <a:endParaRPr lang="en-US" sz="1200"/>
        </a:p>
      </dgm:t>
    </dgm:pt>
    <dgm:pt modelId="{4A75B41E-9876-6A41-8A1E-477F162E4F63}">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gm:t>
    </dgm:pt>
    <dgm:pt modelId="{0B542DB9-7DB2-E542-803A-4F5433205C31}" type="parTrans" cxnId="{8B5C80F8-9C64-7540-A5F5-3B070024643E}">
      <dgm:prSet/>
      <dgm:spPr/>
      <dgm:t>
        <a:bodyPr/>
        <a:lstStyle/>
        <a:p>
          <a:endParaRPr lang="en-US" sz="1200"/>
        </a:p>
      </dgm:t>
    </dgm:pt>
    <dgm:pt modelId="{6D622423-BAD7-8F4B-BED8-7976C2B836E3}" type="sibTrans" cxnId="{8B5C80F8-9C64-7540-A5F5-3B070024643E}">
      <dgm:prSet/>
      <dgm:spPr/>
      <dgm:t>
        <a:bodyPr/>
        <a:lstStyle/>
        <a:p>
          <a:endParaRPr lang="en-US" sz="1200"/>
        </a:p>
      </dgm:t>
    </dgm:pt>
    <dgm:pt modelId="{F4E6B4E1-97D1-2042-B2BF-CF3C9C4E082E}">
      <dgm:prSe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gm:t>
    </dgm:pt>
    <dgm:pt modelId="{EDB22879-9CD3-F949-B021-52BD6E548F05}" type="parTrans" cxnId="{35E9C62D-85AC-224C-A9E0-A03C41A68124}">
      <dgm:prSet/>
      <dgm:spPr/>
      <dgm:t>
        <a:bodyPr/>
        <a:lstStyle/>
        <a:p>
          <a:endParaRPr lang="en-US" sz="1200"/>
        </a:p>
      </dgm:t>
    </dgm:pt>
    <dgm:pt modelId="{1B7F64E5-6131-8F48-A6C7-42060E6CD86A}" type="sibTrans" cxnId="{35E9C62D-85AC-224C-A9E0-A03C41A68124}">
      <dgm:prSet/>
      <dgm:spPr/>
      <dgm:t>
        <a:bodyPr/>
        <a:lstStyle/>
        <a:p>
          <a:endParaRPr lang="en-US" sz="1200"/>
        </a:p>
      </dgm:t>
    </dgm:pt>
    <dgm:pt modelId="{62406548-6D4A-DB48-88ED-DF70D68582D6}" type="pres">
      <dgm:prSet presAssocID="{B0ECFD50-37EA-C842-ABCE-D276B3A9C015}" presName="Name0" presStyleCnt="0">
        <dgm:presLayoutVars>
          <dgm:dir/>
          <dgm:resizeHandles val="exact"/>
        </dgm:presLayoutVars>
      </dgm:prSet>
      <dgm:spPr/>
    </dgm:pt>
    <dgm:pt modelId="{96226A69-312D-AD4E-86AE-7C41E6998DAE}" type="pres">
      <dgm:prSet presAssocID="{B0ECFD50-37EA-C842-ABCE-D276B3A9C015}" presName="cycle" presStyleCnt="0"/>
      <dgm:spPr/>
    </dgm:pt>
    <dgm:pt modelId="{55995A8C-A2BC-B240-BD11-8588002B5A4C}" type="pres">
      <dgm:prSet presAssocID="{BB80A375-6CEE-434A-A3AF-3FDEBDC657D0}" presName="nodeFirstNode" presStyleLbl="node1" presStyleIdx="0" presStyleCnt="6">
        <dgm:presLayoutVars>
          <dgm:bulletEnabled val="1"/>
        </dgm:presLayoutVars>
      </dgm:prSet>
      <dgm:spPr>
        <a:xfrm>
          <a:off x="2315508" y="1555"/>
          <a:ext cx="1847345" cy="923672"/>
        </a:xfrm>
        <a:prstGeom prst="roundRect">
          <a:avLst/>
        </a:prstGeom>
      </dgm:spPr>
    </dgm:pt>
    <dgm:pt modelId="{E5A8819A-1799-4E4C-9408-5DC4A8E9382A}" type="pres">
      <dgm:prSet presAssocID="{F80F4AC0-82BB-974E-9994-19486FBB5F80}" presName="sibTransFirstNode" presStyleLbl="bgShp" presStyleIdx="0" presStyleCnt="1"/>
      <dgm:spPr/>
    </dgm:pt>
    <dgm:pt modelId="{BAADCFEB-5199-7440-B920-194B7C39FD11}" type="pres">
      <dgm:prSet presAssocID="{298E3320-AB49-2E44-AC79-4993FDE42C8B}" presName="nodeFollowingNodes" presStyleLbl="node1" presStyleIdx="1" presStyleCnt="6">
        <dgm:presLayoutVars>
          <dgm:bulletEnabled val="1"/>
        </dgm:presLayoutVars>
      </dgm:prSet>
      <dgm:spPr>
        <a:xfrm>
          <a:off x="4052725" y="1004537"/>
          <a:ext cx="1847345" cy="923672"/>
        </a:xfrm>
        <a:prstGeom prst="roundRect">
          <a:avLst/>
        </a:prstGeom>
      </dgm:spPr>
    </dgm:pt>
    <dgm:pt modelId="{51CA0E68-0AFB-8749-B46B-612FD31636D1}" type="pres">
      <dgm:prSet presAssocID="{394674B1-42F1-DD46-AC0C-45BF307DE4D7}" presName="nodeFollowingNodes" presStyleLbl="node1" presStyleIdx="2" presStyleCnt="6">
        <dgm:presLayoutVars>
          <dgm:bulletEnabled val="1"/>
        </dgm:presLayoutVars>
      </dgm:prSet>
      <dgm:spPr>
        <a:xfrm>
          <a:off x="4052725" y="3010502"/>
          <a:ext cx="1847345" cy="923672"/>
        </a:xfrm>
        <a:prstGeom prst="roundRect">
          <a:avLst/>
        </a:prstGeom>
      </dgm:spPr>
    </dgm:pt>
    <dgm:pt modelId="{1EA8ADD2-0DCE-CE4E-9363-F777707AC1DB}" type="pres">
      <dgm:prSet presAssocID="{304BED9E-D64F-1A4F-BC79-05E5C9E99422}" presName="nodeFollowingNodes" presStyleLbl="node1" presStyleIdx="3" presStyleCnt="6">
        <dgm:presLayoutVars>
          <dgm:bulletEnabled val="1"/>
        </dgm:presLayoutVars>
      </dgm:prSet>
      <dgm:spPr>
        <a:xfrm>
          <a:off x="2315508" y="4013485"/>
          <a:ext cx="1847345" cy="923672"/>
        </a:xfrm>
        <a:prstGeom prst="roundRect">
          <a:avLst/>
        </a:prstGeom>
      </dgm:spPr>
    </dgm:pt>
    <dgm:pt modelId="{C6F89C04-5B2B-DD42-A43E-9DF1C5412F78}" type="pres">
      <dgm:prSet presAssocID="{F4E6B4E1-97D1-2042-B2BF-CF3C9C4E082E}" presName="nodeFollowingNodes" presStyleLbl="node1" presStyleIdx="4" presStyleCnt="6">
        <dgm:presLayoutVars>
          <dgm:bulletEnabled val="1"/>
        </dgm:presLayoutVars>
      </dgm:prSet>
      <dgm:spPr>
        <a:xfrm>
          <a:off x="578292" y="3010502"/>
          <a:ext cx="1847345" cy="923672"/>
        </a:xfrm>
        <a:prstGeom prst="roundRect">
          <a:avLst/>
        </a:prstGeom>
      </dgm:spPr>
    </dgm:pt>
    <dgm:pt modelId="{153E7002-D7DA-534A-820D-2C882C66637F}" type="pres">
      <dgm:prSet presAssocID="{4A75B41E-9876-6A41-8A1E-477F162E4F63}" presName="nodeFollowingNodes" presStyleLbl="node1" presStyleIdx="5" presStyleCnt="6">
        <dgm:presLayoutVars>
          <dgm:bulletEnabled val="1"/>
        </dgm:presLayoutVars>
      </dgm:prSet>
      <dgm:spPr>
        <a:xfrm>
          <a:off x="578292" y="1004537"/>
          <a:ext cx="1847345" cy="923672"/>
        </a:xfrm>
        <a:prstGeom prst="roundRect">
          <a:avLst/>
        </a:prstGeom>
      </dgm:spPr>
    </dgm:pt>
  </dgm:ptLst>
  <dgm:cxnLst>
    <dgm:cxn modelId="{7B98510C-C2A8-4C4E-B2EC-9C7AAF54E152}" srcId="{B0ECFD50-37EA-C842-ABCE-D276B3A9C015}" destId="{BB80A375-6CEE-434A-A3AF-3FDEBDC657D0}" srcOrd="0" destOrd="0" parTransId="{611C9517-195A-8543-9AA9-61F1B4372ED0}" sibTransId="{F80F4AC0-82BB-974E-9994-19486FBB5F80}"/>
    <dgm:cxn modelId="{10F07B0D-44FE-DB4A-BE3F-FC349C342806}" type="presOf" srcId="{BB80A375-6CEE-434A-A3AF-3FDEBDC657D0}" destId="{55995A8C-A2BC-B240-BD11-8588002B5A4C}" srcOrd="0" destOrd="0" presId="urn:microsoft.com/office/officeart/2005/8/layout/cycle3"/>
    <dgm:cxn modelId="{739C041D-7B98-E04E-B85B-D48F025AB7B4}" type="presOf" srcId="{B0ECFD50-37EA-C842-ABCE-D276B3A9C015}" destId="{62406548-6D4A-DB48-88ED-DF70D68582D6}" srcOrd="0" destOrd="0" presId="urn:microsoft.com/office/officeart/2005/8/layout/cycle3"/>
    <dgm:cxn modelId="{35E9C62D-85AC-224C-A9E0-A03C41A68124}" srcId="{B0ECFD50-37EA-C842-ABCE-D276B3A9C015}" destId="{F4E6B4E1-97D1-2042-B2BF-CF3C9C4E082E}" srcOrd="4" destOrd="0" parTransId="{EDB22879-9CD3-F949-B021-52BD6E548F05}" sibTransId="{1B7F64E5-6131-8F48-A6C7-42060E6CD86A}"/>
    <dgm:cxn modelId="{8196E042-40D9-6342-B5F5-5A1015CD70A9}" srcId="{B0ECFD50-37EA-C842-ABCE-D276B3A9C015}" destId="{304BED9E-D64F-1A4F-BC79-05E5C9E99422}" srcOrd="3" destOrd="0" parTransId="{6FDD30A0-5403-2F45-9167-BB8B2CBC6E23}" sibTransId="{9F19126F-CD01-F64B-89F2-29F337126288}"/>
    <dgm:cxn modelId="{B678497B-A765-2B41-BFC0-3A1BEBC7639A}" type="presOf" srcId="{4A75B41E-9876-6A41-8A1E-477F162E4F63}" destId="{153E7002-D7DA-534A-820D-2C882C66637F}" srcOrd="0" destOrd="0" presId="urn:microsoft.com/office/officeart/2005/8/layout/cycle3"/>
    <dgm:cxn modelId="{5DFACE8B-140D-5C4E-ABDC-AE7DDEDC42AD}" type="presOf" srcId="{394674B1-42F1-DD46-AC0C-45BF307DE4D7}" destId="{51CA0E68-0AFB-8749-B46B-612FD31636D1}" srcOrd="0" destOrd="0" presId="urn:microsoft.com/office/officeart/2005/8/layout/cycle3"/>
    <dgm:cxn modelId="{D4431F9C-5826-1049-831D-9DA94CD7A14E}" type="presOf" srcId="{298E3320-AB49-2E44-AC79-4993FDE42C8B}" destId="{BAADCFEB-5199-7440-B920-194B7C39FD11}" srcOrd="0" destOrd="0" presId="urn:microsoft.com/office/officeart/2005/8/layout/cycle3"/>
    <dgm:cxn modelId="{567FAEA4-81FA-D745-9490-17413633121A}" srcId="{B0ECFD50-37EA-C842-ABCE-D276B3A9C015}" destId="{394674B1-42F1-DD46-AC0C-45BF307DE4D7}" srcOrd="2" destOrd="0" parTransId="{BE48A158-1EED-0140-8D03-B742F281C959}" sibTransId="{C579CAC8-165F-8C41-8424-C3BD17D3B5A4}"/>
    <dgm:cxn modelId="{B2959BB6-49F4-EC41-AD28-EDF14543832B}" type="presOf" srcId="{F4E6B4E1-97D1-2042-B2BF-CF3C9C4E082E}" destId="{C6F89C04-5B2B-DD42-A43E-9DF1C5412F78}" srcOrd="0" destOrd="0" presId="urn:microsoft.com/office/officeart/2005/8/layout/cycle3"/>
    <dgm:cxn modelId="{589C96D5-2949-314D-96C1-0E63B3F07196}" type="presOf" srcId="{304BED9E-D64F-1A4F-BC79-05E5C9E99422}" destId="{1EA8ADD2-0DCE-CE4E-9363-F777707AC1DB}" srcOrd="0" destOrd="0" presId="urn:microsoft.com/office/officeart/2005/8/layout/cycle3"/>
    <dgm:cxn modelId="{2A0388E3-9E7B-8347-B8F7-302A6B141071}" type="presOf" srcId="{F80F4AC0-82BB-974E-9994-19486FBB5F80}" destId="{E5A8819A-1799-4E4C-9408-5DC4A8E9382A}" srcOrd="0" destOrd="0" presId="urn:microsoft.com/office/officeart/2005/8/layout/cycle3"/>
    <dgm:cxn modelId="{8B5C80F8-9C64-7540-A5F5-3B070024643E}" srcId="{B0ECFD50-37EA-C842-ABCE-D276B3A9C015}" destId="{4A75B41E-9876-6A41-8A1E-477F162E4F63}" srcOrd="5" destOrd="0" parTransId="{0B542DB9-7DB2-E542-803A-4F5433205C31}" sibTransId="{6D622423-BAD7-8F4B-BED8-7976C2B836E3}"/>
    <dgm:cxn modelId="{09F9BEFC-37C1-8B42-8CCF-D81C2AA06931}" srcId="{B0ECFD50-37EA-C842-ABCE-D276B3A9C015}" destId="{298E3320-AB49-2E44-AC79-4993FDE42C8B}" srcOrd="1" destOrd="0" parTransId="{A92C769C-1714-064B-8C03-726B919FB9FB}" sibTransId="{4778857B-78F8-1D49-8D7D-5174073B1786}"/>
    <dgm:cxn modelId="{8DC7CAE4-C656-CD42-9065-44499DC87CBA}" type="presParOf" srcId="{62406548-6D4A-DB48-88ED-DF70D68582D6}" destId="{96226A69-312D-AD4E-86AE-7C41E6998DAE}" srcOrd="0" destOrd="0" presId="urn:microsoft.com/office/officeart/2005/8/layout/cycle3"/>
    <dgm:cxn modelId="{EBB4F872-C398-C043-8DF6-264A5A07ECCE}" type="presParOf" srcId="{96226A69-312D-AD4E-86AE-7C41E6998DAE}" destId="{55995A8C-A2BC-B240-BD11-8588002B5A4C}" srcOrd="0" destOrd="0" presId="urn:microsoft.com/office/officeart/2005/8/layout/cycle3"/>
    <dgm:cxn modelId="{644E3651-D606-9A4D-AE20-D235EE261974}" type="presParOf" srcId="{96226A69-312D-AD4E-86AE-7C41E6998DAE}" destId="{E5A8819A-1799-4E4C-9408-5DC4A8E9382A}" srcOrd="1" destOrd="0" presId="urn:microsoft.com/office/officeart/2005/8/layout/cycle3"/>
    <dgm:cxn modelId="{9EB28309-7A0F-5F43-BBB0-2DF0AFCF9A1A}" type="presParOf" srcId="{96226A69-312D-AD4E-86AE-7C41E6998DAE}" destId="{BAADCFEB-5199-7440-B920-194B7C39FD11}" srcOrd="2" destOrd="0" presId="urn:microsoft.com/office/officeart/2005/8/layout/cycle3"/>
    <dgm:cxn modelId="{3FA62B52-840A-C840-951B-4CB55CE0DF39}" type="presParOf" srcId="{96226A69-312D-AD4E-86AE-7C41E6998DAE}" destId="{51CA0E68-0AFB-8749-B46B-612FD31636D1}" srcOrd="3" destOrd="0" presId="urn:microsoft.com/office/officeart/2005/8/layout/cycle3"/>
    <dgm:cxn modelId="{0E0354B3-B70A-2F4E-A9F9-1BB010F2FDC4}" type="presParOf" srcId="{96226A69-312D-AD4E-86AE-7C41E6998DAE}" destId="{1EA8ADD2-0DCE-CE4E-9363-F777707AC1DB}" srcOrd="4" destOrd="0" presId="urn:microsoft.com/office/officeart/2005/8/layout/cycle3"/>
    <dgm:cxn modelId="{FF7D2D70-9034-0941-94AA-88F24496EC6C}" type="presParOf" srcId="{96226A69-312D-AD4E-86AE-7C41E6998DAE}" destId="{C6F89C04-5B2B-DD42-A43E-9DF1C5412F78}" srcOrd="5" destOrd="0" presId="urn:microsoft.com/office/officeart/2005/8/layout/cycle3"/>
    <dgm:cxn modelId="{98A5B404-A3E5-4C45-BFEC-AC9354B0D4F3}" type="presParOf" srcId="{96226A69-312D-AD4E-86AE-7C41E6998DAE}" destId="{153E7002-D7DA-534A-820D-2C882C66637F}"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ECFD50-37EA-C842-ABCE-D276B3A9C015}" type="doc">
      <dgm:prSet loTypeId="urn:microsoft.com/office/officeart/2005/8/layout/cycle3" loCatId="" qsTypeId="urn:microsoft.com/office/officeart/2005/8/quickstyle/simple1" qsCatId="simple" csTypeId="urn:microsoft.com/office/officeart/2005/8/colors/accent2_2" csCatId="accent2" phldr="1"/>
      <dgm:spPr/>
      <dgm:t>
        <a:bodyPr/>
        <a:lstStyle/>
        <a:p>
          <a:endParaRPr lang="en-US"/>
        </a:p>
      </dgm:t>
    </dgm:pt>
    <dgm:pt modelId="{BB80A375-6CEE-434A-A3AF-3FDEBDC657D0}">
      <dgm:prSet phldrT="[Tex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0960" tIns="60960" rIns="60960" bIns="60960" numCol="1" spcCol="1270" anchor="ctr" anchorCtr="0"/>
        <a:lstStyle/>
        <a:p>
          <a:r>
            <a:rPr lang="en-US" sz="1200" dirty="0"/>
            <a:t>Research Goal Definition</a:t>
          </a:r>
        </a:p>
      </dgm:t>
    </dgm:pt>
    <dgm:pt modelId="{611C9517-195A-8543-9AA9-61F1B4372ED0}" type="parTrans" cxnId="{7B98510C-C2A8-4C4E-B2EC-9C7AAF54E152}">
      <dgm:prSet/>
      <dgm:spPr/>
      <dgm:t>
        <a:bodyPr/>
        <a:lstStyle/>
        <a:p>
          <a:endParaRPr lang="en-US" sz="1200"/>
        </a:p>
      </dgm:t>
    </dgm:pt>
    <dgm:pt modelId="{F80F4AC0-82BB-974E-9994-19486FBB5F80}" type="sibTrans" cxnId="{7B98510C-C2A8-4C4E-B2EC-9C7AAF54E152}">
      <dgm:prSet/>
      <dgm:spPr/>
      <dgm:t>
        <a:bodyPr/>
        <a:lstStyle/>
        <a:p>
          <a:endParaRPr lang="en-US" sz="1200"/>
        </a:p>
      </dgm:t>
    </dgm:pt>
    <dgm:pt modelId="{298E3320-AB49-2E44-AC79-4993FDE42C8B}">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Adversary Tradecraft Understanding</a:t>
          </a:r>
        </a:p>
      </dgm:t>
    </dgm:pt>
    <dgm:pt modelId="{A92C769C-1714-064B-8C03-726B919FB9FB}" type="parTrans" cxnId="{09F9BEFC-37C1-8B42-8CCF-D81C2AA06931}">
      <dgm:prSet/>
      <dgm:spPr/>
      <dgm:t>
        <a:bodyPr/>
        <a:lstStyle/>
        <a:p>
          <a:endParaRPr lang="en-US" sz="1200"/>
        </a:p>
      </dgm:t>
    </dgm:pt>
    <dgm:pt modelId="{4778857B-78F8-1D49-8D7D-5174073B1786}" type="sibTrans" cxnId="{09F9BEFC-37C1-8B42-8CCF-D81C2AA06931}">
      <dgm:prSet/>
      <dgm:spPr/>
      <dgm:t>
        <a:bodyPr/>
        <a:lstStyle/>
        <a:p>
          <a:endParaRPr lang="en-US" sz="1200"/>
        </a:p>
      </dgm:t>
    </dgm:pt>
    <dgm:pt modelId="{394674B1-42F1-DD46-AC0C-45BF307DE4D7}">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Telemetry Collection and Documentation</a:t>
          </a:r>
        </a:p>
      </dgm:t>
    </dgm:pt>
    <dgm:pt modelId="{BE48A158-1EED-0140-8D03-B742F281C959}" type="parTrans" cxnId="{567FAEA4-81FA-D745-9490-17413633121A}">
      <dgm:prSet/>
      <dgm:spPr/>
      <dgm:t>
        <a:bodyPr/>
        <a:lstStyle/>
        <a:p>
          <a:endParaRPr lang="en-US" sz="1200"/>
        </a:p>
      </dgm:t>
    </dgm:pt>
    <dgm:pt modelId="{C579CAC8-165F-8C41-8424-C3BD17D3B5A4}" type="sibTrans" cxnId="{567FAEA4-81FA-D745-9490-17413633121A}">
      <dgm:prSet/>
      <dgm:spPr/>
      <dgm:t>
        <a:bodyPr/>
        <a:lstStyle/>
        <a:p>
          <a:endParaRPr lang="en-US" sz="1200"/>
        </a:p>
      </dgm:t>
    </dgm:pt>
    <dgm:pt modelId="{304BED9E-D64F-1A4F-BC79-05E5C9E99422}">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Data Analysis and Modeling</a:t>
          </a:r>
        </a:p>
      </dgm:t>
    </dgm:pt>
    <dgm:pt modelId="{6FDD30A0-5403-2F45-9167-BB8B2CBC6E23}" type="parTrans" cxnId="{8196E042-40D9-6342-B5F5-5A1015CD70A9}">
      <dgm:prSet/>
      <dgm:spPr/>
      <dgm:t>
        <a:bodyPr/>
        <a:lstStyle/>
        <a:p>
          <a:endParaRPr lang="en-US" sz="1200"/>
        </a:p>
      </dgm:t>
    </dgm:pt>
    <dgm:pt modelId="{9F19126F-CD01-F64B-89F2-29F337126288}" type="sibTrans" cxnId="{8196E042-40D9-6342-B5F5-5A1015CD70A9}">
      <dgm:prSet/>
      <dgm:spPr/>
      <dgm:t>
        <a:bodyPr/>
        <a:lstStyle/>
        <a:p>
          <a:endParaRPr lang="en-US" sz="1200"/>
        </a:p>
      </dgm:t>
    </dgm:pt>
    <dgm:pt modelId="{4A75B41E-9876-6A41-8A1E-477F162E4F63}">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gm:t>
    </dgm:pt>
    <dgm:pt modelId="{0B542DB9-7DB2-E542-803A-4F5433205C31}" type="parTrans" cxnId="{8B5C80F8-9C64-7540-A5F5-3B070024643E}">
      <dgm:prSet/>
      <dgm:spPr/>
      <dgm:t>
        <a:bodyPr/>
        <a:lstStyle/>
        <a:p>
          <a:endParaRPr lang="en-US" sz="1200"/>
        </a:p>
      </dgm:t>
    </dgm:pt>
    <dgm:pt modelId="{6D622423-BAD7-8F4B-BED8-7976C2B836E3}" type="sibTrans" cxnId="{8B5C80F8-9C64-7540-A5F5-3B070024643E}">
      <dgm:prSet/>
      <dgm:spPr/>
      <dgm:t>
        <a:bodyPr/>
        <a:lstStyle/>
        <a:p>
          <a:endParaRPr lang="en-US" sz="1200"/>
        </a:p>
      </dgm:t>
    </dgm:pt>
    <dgm:pt modelId="{F4E6B4E1-97D1-2042-B2BF-CF3C9C4E082E}">
      <dgm:prSe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gm:t>
    </dgm:pt>
    <dgm:pt modelId="{EDB22879-9CD3-F949-B021-52BD6E548F05}" type="parTrans" cxnId="{35E9C62D-85AC-224C-A9E0-A03C41A68124}">
      <dgm:prSet/>
      <dgm:spPr/>
      <dgm:t>
        <a:bodyPr/>
        <a:lstStyle/>
        <a:p>
          <a:endParaRPr lang="en-US" sz="1200"/>
        </a:p>
      </dgm:t>
    </dgm:pt>
    <dgm:pt modelId="{1B7F64E5-6131-8F48-A6C7-42060E6CD86A}" type="sibTrans" cxnId="{35E9C62D-85AC-224C-A9E0-A03C41A68124}">
      <dgm:prSet/>
      <dgm:spPr/>
      <dgm:t>
        <a:bodyPr/>
        <a:lstStyle/>
        <a:p>
          <a:endParaRPr lang="en-US" sz="1200"/>
        </a:p>
      </dgm:t>
    </dgm:pt>
    <dgm:pt modelId="{62406548-6D4A-DB48-88ED-DF70D68582D6}" type="pres">
      <dgm:prSet presAssocID="{B0ECFD50-37EA-C842-ABCE-D276B3A9C015}" presName="Name0" presStyleCnt="0">
        <dgm:presLayoutVars>
          <dgm:dir/>
          <dgm:resizeHandles val="exact"/>
        </dgm:presLayoutVars>
      </dgm:prSet>
      <dgm:spPr/>
    </dgm:pt>
    <dgm:pt modelId="{96226A69-312D-AD4E-86AE-7C41E6998DAE}" type="pres">
      <dgm:prSet presAssocID="{B0ECFD50-37EA-C842-ABCE-D276B3A9C015}" presName="cycle" presStyleCnt="0"/>
      <dgm:spPr/>
    </dgm:pt>
    <dgm:pt modelId="{55995A8C-A2BC-B240-BD11-8588002B5A4C}" type="pres">
      <dgm:prSet presAssocID="{BB80A375-6CEE-434A-A3AF-3FDEBDC657D0}" presName="nodeFirstNode" presStyleLbl="node1" presStyleIdx="0" presStyleCnt="6">
        <dgm:presLayoutVars>
          <dgm:bulletEnabled val="1"/>
        </dgm:presLayoutVars>
      </dgm:prSet>
      <dgm:spPr>
        <a:xfrm>
          <a:off x="2315508" y="1555"/>
          <a:ext cx="1847345" cy="923672"/>
        </a:xfrm>
        <a:prstGeom prst="roundRect">
          <a:avLst/>
        </a:prstGeom>
      </dgm:spPr>
    </dgm:pt>
    <dgm:pt modelId="{E5A8819A-1799-4E4C-9408-5DC4A8E9382A}" type="pres">
      <dgm:prSet presAssocID="{F80F4AC0-82BB-974E-9994-19486FBB5F80}" presName="sibTransFirstNode" presStyleLbl="bgShp" presStyleIdx="0" presStyleCnt="1"/>
      <dgm:spPr/>
    </dgm:pt>
    <dgm:pt modelId="{BAADCFEB-5199-7440-B920-194B7C39FD11}" type="pres">
      <dgm:prSet presAssocID="{298E3320-AB49-2E44-AC79-4993FDE42C8B}" presName="nodeFollowingNodes" presStyleLbl="node1" presStyleIdx="1" presStyleCnt="6">
        <dgm:presLayoutVars>
          <dgm:bulletEnabled val="1"/>
        </dgm:presLayoutVars>
      </dgm:prSet>
      <dgm:spPr>
        <a:xfrm>
          <a:off x="4052725" y="1004537"/>
          <a:ext cx="1847345" cy="923672"/>
        </a:xfrm>
        <a:prstGeom prst="roundRect">
          <a:avLst/>
        </a:prstGeom>
      </dgm:spPr>
    </dgm:pt>
    <dgm:pt modelId="{51CA0E68-0AFB-8749-B46B-612FD31636D1}" type="pres">
      <dgm:prSet presAssocID="{394674B1-42F1-DD46-AC0C-45BF307DE4D7}" presName="nodeFollowingNodes" presStyleLbl="node1" presStyleIdx="2" presStyleCnt="6">
        <dgm:presLayoutVars>
          <dgm:bulletEnabled val="1"/>
        </dgm:presLayoutVars>
      </dgm:prSet>
      <dgm:spPr>
        <a:xfrm>
          <a:off x="4052725" y="3010502"/>
          <a:ext cx="1847345" cy="923672"/>
        </a:xfrm>
        <a:prstGeom prst="roundRect">
          <a:avLst/>
        </a:prstGeom>
      </dgm:spPr>
    </dgm:pt>
    <dgm:pt modelId="{1EA8ADD2-0DCE-CE4E-9363-F777707AC1DB}" type="pres">
      <dgm:prSet presAssocID="{304BED9E-D64F-1A4F-BC79-05E5C9E99422}" presName="nodeFollowingNodes" presStyleLbl="node1" presStyleIdx="3" presStyleCnt="6">
        <dgm:presLayoutVars>
          <dgm:bulletEnabled val="1"/>
        </dgm:presLayoutVars>
      </dgm:prSet>
      <dgm:spPr>
        <a:xfrm>
          <a:off x="2315508" y="4013485"/>
          <a:ext cx="1847345" cy="923672"/>
        </a:xfrm>
        <a:prstGeom prst="roundRect">
          <a:avLst/>
        </a:prstGeom>
      </dgm:spPr>
    </dgm:pt>
    <dgm:pt modelId="{C6F89C04-5B2B-DD42-A43E-9DF1C5412F78}" type="pres">
      <dgm:prSet presAssocID="{F4E6B4E1-97D1-2042-B2BF-CF3C9C4E082E}" presName="nodeFollowingNodes" presStyleLbl="node1" presStyleIdx="4" presStyleCnt="6">
        <dgm:presLayoutVars>
          <dgm:bulletEnabled val="1"/>
        </dgm:presLayoutVars>
      </dgm:prSet>
      <dgm:spPr>
        <a:xfrm>
          <a:off x="578292" y="3010502"/>
          <a:ext cx="1847345" cy="923672"/>
        </a:xfrm>
        <a:prstGeom prst="roundRect">
          <a:avLst/>
        </a:prstGeom>
      </dgm:spPr>
    </dgm:pt>
    <dgm:pt modelId="{153E7002-D7DA-534A-820D-2C882C66637F}" type="pres">
      <dgm:prSet presAssocID="{4A75B41E-9876-6A41-8A1E-477F162E4F63}" presName="nodeFollowingNodes" presStyleLbl="node1" presStyleIdx="5" presStyleCnt="6">
        <dgm:presLayoutVars>
          <dgm:bulletEnabled val="1"/>
        </dgm:presLayoutVars>
      </dgm:prSet>
      <dgm:spPr>
        <a:xfrm>
          <a:off x="578292" y="1004537"/>
          <a:ext cx="1847345" cy="923672"/>
        </a:xfrm>
        <a:prstGeom prst="roundRect">
          <a:avLst/>
        </a:prstGeom>
      </dgm:spPr>
    </dgm:pt>
  </dgm:ptLst>
  <dgm:cxnLst>
    <dgm:cxn modelId="{7B98510C-C2A8-4C4E-B2EC-9C7AAF54E152}" srcId="{B0ECFD50-37EA-C842-ABCE-D276B3A9C015}" destId="{BB80A375-6CEE-434A-A3AF-3FDEBDC657D0}" srcOrd="0" destOrd="0" parTransId="{611C9517-195A-8543-9AA9-61F1B4372ED0}" sibTransId="{F80F4AC0-82BB-974E-9994-19486FBB5F80}"/>
    <dgm:cxn modelId="{10F07B0D-44FE-DB4A-BE3F-FC349C342806}" type="presOf" srcId="{BB80A375-6CEE-434A-A3AF-3FDEBDC657D0}" destId="{55995A8C-A2BC-B240-BD11-8588002B5A4C}" srcOrd="0" destOrd="0" presId="urn:microsoft.com/office/officeart/2005/8/layout/cycle3"/>
    <dgm:cxn modelId="{739C041D-7B98-E04E-B85B-D48F025AB7B4}" type="presOf" srcId="{B0ECFD50-37EA-C842-ABCE-D276B3A9C015}" destId="{62406548-6D4A-DB48-88ED-DF70D68582D6}" srcOrd="0" destOrd="0" presId="urn:microsoft.com/office/officeart/2005/8/layout/cycle3"/>
    <dgm:cxn modelId="{35E9C62D-85AC-224C-A9E0-A03C41A68124}" srcId="{B0ECFD50-37EA-C842-ABCE-D276B3A9C015}" destId="{F4E6B4E1-97D1-2042-B2BF-CF3C9C4E082E}" srcOrd="4" destOrd="0" parTransId="{EDB22879-9CD3-F949-B021-52BD6E548F05}" sibTransId="{1B7F64E5-6131-8F48-A6C7-42060E6CD86A}"/>
    <dgm:cxn modelId="{8196E042-40D9-6342-B5F5-5A1015CD70A9}" srcId="{B0ECFD50-37EA-C842-ABCE-D276B3A9C015}" destId="{304BED9E-D64F-1A4F-BC79-05E5C9E99422}" srcOrd="3" destOrd="0" parTransId="{6FDD30A0-5403-2F45-9167-BB8B2CBC6E23}" sibTransId="{9F19126F-CD01-F64B-89F2-29F337126288}"/>
    <dgm:cxn modelId="{B678497B-A765-2B41-BFC0-3A1BEBC7639A}" type="presOf" srcId="{4A75B41E-9876-6A41-8A1E-477F162E4F63}" destId="{153E7002-D7DA-534A-820D-2C882C66637F}" srcOrd="0" destOrd="0" presId="urn:microsoft.com/office/officeart/2005/8/layout/cycle3"/>
    <dgm:cxn modelId="{5DFACE8B-140D-5C4E-ABDC-AE7DDEDC42AD}" type="presOf" srcId="{394674B1-42F1-DD46-AC0C-45BF307DE4D7}" destId="{51CA0E68-0AFB-8749-B46B-612FD31636D1}" srcOrd="0" destOrd="0" presId="urn:microsoft.com/office/officeart/2005/8/layout/cycle3"/>
    <dgm:cxn modelId="{D4431F9C-5826-1049-831D-9DA94CD7A14E}" type="presOf" srcId="{298E3320-AB49-2E44-AC79-4993FDE42C8B}" destId="{BAADCFEB-5199-7440-B920-194B7C39FD11}" srcOrd="0" destOrd="0" presId="urn:microsoft.com/office/officeart/2005/8/layout/cycle3"/>
    <dgm:cxn modelId="{567FAEA4-81FA-D745-9490-17413633121A}" srcId="{B0ECFD50-37EA-C842-ABCE-D276B3A9C015}" destId="{394674B1-42F1-DD46-AC0C-45BF307DE4D7}" srcOrd="2" destOrd="0" parTransId="{BE48A158-1EED-0140-8D03-B742F281C959}" sibTransId="{C579CAC8-165F-8C41-8424-C3BD17D3B5A4}"/>
    <dgm:cxn modelId="{B2959BB6-49F4-EC41-AD28-EDF14543832B}" type="presOf" srcId="{F4E6B4E1-97D1-2042-B2BF-CF3C9C4E082E}" destId="{C6F89C04-5B2B-DD42-A43E-9DF1C5412F78}" srcOrd="0" destOrd="0" presId="urn:microsoft.com/office/officeart/2005/8/layout/cycle3"/>
    <dgm:cxn modelId="{589C96D5-2949-314D-96C1-0E63B3F07196}" type="presOf" srcId="{304BED9E-D64F-1A4F-BC79-05E5C9E99422}" destId="{1EA8ADD2-0DCE-CE4E-9363-F777707AC1DB}" srcOrd="0" destOrd="0" presId="urn:microsoft.com/office/officeart/2005/8/layout/cycle3"/>
    <dgm:cxn modelId="{2A0388E3-9E7B-8347-B8F7-302A6B141071}" type="presOf" srcId="{F80F4AC0-82BB-974E-9994-19486FBB5F80}" destId="{E5A8819A-1799-4E4C-9408-5DC4A8E9382A}" srcOrd="0" destOrd="0" presId="urn:microsoft.com/office/officeart/2005/8/layout/cycle3"/>
    <dgm:cxn modelId="{8B5C80F8-9C64-7540-A5F5-3B070024643E}" srcId="{B0ECFD50-37EA-C842-ABCE-D276B3A9C015}" destId="{4A75B41E-9876-6A41-8A1E-477F162E4F63}" srcOrd="5" destOrd="0" parTransId="{0B542DB9-7DB2-E542-803A-4F5433205C31}" sibTransId="{6D622423-BAD7-8F4B-BED8-7976C2B836E3}"/>
    <dgm:cxn modelId="{09F9BEFC-37C1-8B42-8CCF-D81C2AA06931}" srcId="{B0ECFD50-37EA-C842-ABCE-D276B3A9C015}" destId="{298E3320-AB49-2E44-AC79-4993FDE42C8B}" srcOrd="1" destOrd="0" parTransId="{A92C769C-1714-064B-8C03-726B919FB9FB}" sibTransId="{4778857B-78F8-1D49-8D7D-5174073B1786}"/>
    <dgm:cxn modelId="{8DC7CAE4-C656-CD42-9065-44499DC87CBA}" type="presParOf" srcId="{62406548-6D4A-DB48-88ED-DF70D68582D6}" destId="{96226A69-312D-AD4E-86AE-7C41E6998DAE}" srcOrd="0" destOrd="0" presId="urn:microsoft.com/office/officeart/2005/8/layout/cycle3"/>
    <dgm:cxn modelId="{EBB4F872-C398-C043-8DF6-264A5A07ECCE}" type="presParOf" srcId="{96226A69-312D-AD4E-86AE-7C41E6998DAE}" destId="{55995A8C-A2BC-B240-BD11-8588002B5A4C}" srcOrd="0" destOrd="0" presId="urn:microsoft.com/office/officeart/2005/8/layout/cycle3"/>
    <dgm:cxn modelId="{644E3651-D606-9A4D-AE20-D235EE261974}" type="presParOf" srcId="{96226A69-312D-AD4E-86AE-7C41E6998DAE}" destId="{E5A8819A-1799-4E4C-9408-5DC4A8E9382A}" srcOrd="1" destOrd="0" presId="urn:microsoft.com/office/officeart/2005/8/layout/cycle3"/>
    <dgm:cxn modelId="{9EB28309-7A0F-5F43-BBB0-2DF0AFCF9A1A}" type="presParOf" srcId="{96226A69-312D-AD4E-86AE-7C41E6998DAE}" destId="{BAADCFEB-5199-7440-B920-194B7C39FD11}" srcOrd="2" destOrd="0" presId="urn:microsoft.com/office/officeart/2005/8/layout/cycle3"/>
    <dgm:cxn modelId="{3FA62B52-840A-C840-951B-4CB55CE0DF39}" type="presParOf" srcId="{96226A69-312D-AD4E-86AE-7C41E6998DAE}" destId="{51CA0E68-0AFB-8749-B46B-612FD31636D1}" srcOrd="3" destOrd="0" presId="urn:microsoft.com/office/officeart/2005/8/layout/cycle3"/>
    <dgm:cxn modelId="{0E0354B3-B70A-2F4E-A9F9-1BB010F2FDC4}" type="presParOf" srcId="{96226A69-312D-AD4E-86AE-7C41E6998DAE}" destId="{1EA8ADD2-0DCE-CE4E-9363-F777707AC1DB}" srcOrd="4" destOrd="0" presId="urn:microsoft.com/office/officeart/2005/8/layout/cycle3"/>
    <dgm:cxn modelId="{FF7D2D70-9034-0941-94AA-88F24496EC6C}" type="presParOf" srcId="{96226A69-312D-AD4E-86AE-7C41E6998DAE}" destId="{C6F89C04-5B2B-DD42-A43E-9DF1C5412F78}" srcOrd="5" destOrd="0" presId="urn:microsoft.com/office/officeart/2005/8/layout/cycle3"/>
    <dgm:cxn modelId="{98A5B404-A3E5-4C45-BFEC-AC9354B0D4F3}" type="presParOf" srcId="{96226A69-312D-AD4E-86AE-7C41E6998DAE}" destId="{153E7002-D7DA-534A-820D-2C882C66637F}" srcOrd="6" destOrd="0" presId="urn:microsoft.com/office/officeart/2005/8/layout/cycle3"/>
  </dgm:cxnLst>
  <dgm:bg>
    <a:gradFill flip="none" rotWithShape="1">
      <a:gsLst>
        <a:gs pos="0">
          <a:schemeClr val="accent1">
            <a:lumMod val="0"/>
            <a:lumOff val="100000"/>
          </a:schemeClr>
        </a:gs>
        <a:gs pos="40000">
          <a:schemeClr val="accent1">
            <a:lumMod val="0"/>
            <a:lumOff val="100000"/>
          </a:schemeClr>
        </a:gs>
        <a:gs pos="100000">
          <a:schemeClr val="accent1">
            <a:lumMod val="100000"/>
          </a:schemeClr>
        </a:gs>
      </a:gsLst>
      <a:lin ang="2700000" scaled="1"/>
      <a:tileRect/>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ECFD50-37EA-C842-ABCE-D276B3A9C015}" type="doc">
      <dgm:prSet loTypeId="urn:microsoft.com/office/officeart/2005/8/layout/cycle3" loCatId="" qsTypeId="urn:microsoft.com/office/officeart/2005/8/quickstyle/simple1" qsCatId="simple" csTypeId="urn:microsoft.com/office/officeart/2005/8/colors/accent2_2" csCatId="accent2" phldr="1"/>
      <dgm:spPr/>
      <dgm:t>
        <a:bodyPr/>
        <a:lstStyle/>
        <a:p>
          <a:endParaRPr lang="en-US"/>
        </a:p>
      </dgm:t>
    </dgm:pt>
    <dgm:pt modelId="{BB80A375-6CEE-434A-A3AF-3FDEBDC657D0}">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Research Goal Definition</a:t>
          </a:r>
        </a:p>
      </dgm:t>
    </dgm:pt>
    <dgm:pt modelId="{611C9517-195A-8543-9AA9-61F1B4372ED0}" type="parTrans" cxnId="{7B98510C-C2A8-4C4E-B2EC-9C7AAF54E152}">
      <dgm:prSet/>
      <dgm:spPr/>
      <dgm:t>
        <a:bodyPr/>
        <a:lstStyle/>
        <a:p>
          <a:endParaRPr lang="en-US" sz="1200"/>
        </a:p>
      </dgm:t>
    </dgm:pt>
    <dgm:pt modelId="{F80F4AC0-82BB-974E-9994-19486FBB5F80}" type="sibTrans" cxnId="{7B98510C-C2A8-4C4E-B2EC-9C7AAF54E152}">
      <dgm:prSet/>
      <dgm:spPr/>
      <dgm:t>
        <a:bodyPr/>
        <a:lstStyle/>
        <a:p>
          <a:endParaRPr lang="en-US" sz="1200"/>
        </a:p>
      </dgm:t>
    </dgm:pt>
    <dgm:pt modelId="{298E3320-AB49-2E44-AC79-4993FDE42C8B}">
      <dgm:prSet phldrT="[Tex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0960" tIns="60960" rIns="60960" bIns="60960" numCol="1" spcCol="1270" anchor="ctr" anchorCtr="0"/>
        <a:lstStyle/>
        <a:p>
          <a:pPr marL="0" lvl="0" indent="0" algn="ctr" defTabSz="533400">
            <a:lnSpc>
              <a:spcPct val="90000"/>
            </a:lnSpc>
            <a:spcBef>
              <a:spcPct val="0"/>
            </a:spcBef>
            <a:spcAft>
              <a:spcPct val="35000"/>
            </a:spcAft>
            <a:buNone/>
          </a:pPr>
          <a:r>
            <a:rPr lang="en-US" sz="1200" kern="1200" dirty="0">
              <a:solidFill>
                <a:srgbClr val="FFFFFF"/>
              </a:solidFill>
              <a:latin typeface="Arial"/>
              <a:ea typeface="+mn-ea"/>
              <a:cs typeface="+mn-cs"/>
            </a:rPr>
            <a:t>Adversary Tradecraft Understanding</a:t>
          </a:r>
        </a:p>
      </dgm:t>
    </dgm:pt>
    <dgm:pt modelId="{A92C769C-1714-064B-8C03-726B919FB9FB}" type="parTrans" cxnId="{09F9BEFC-37C1-8B42-8CCF-D81C2AA06931}">
      <dgm:prSet/>
      <dgm:spPr/>
      <dgm:t>
        <a:bodyPr/>
        <a:lstStyle/>
        <a:p>
          <a:endParaRPr lang="en-US" sz="1200"/>
        </a:p>
      </dgm:t>
    </dgm:pt>
    <dgm:pt modelId="{4778857B-78F8-1D49-8D7D-5174073B1786}" type="sibTrans" cxnId="{09F9BEFC-37C1-8B42-8CCF-D81C2AA06931}">
      <dgm:prSet/>
      <dgm:spPr/>
      <dgm:t>
        <a:bodyPr/>
        <a:lstStyle/>
        <a:p>
          <a:endParaRPr lang="en-US" sz="1200"/>
        </a:p>
      </dgm:t>
    </dgm:pt>
    <dgm:pt modelId="{394674B1-42F1-DD46-AC0C-45BF307DE4D7}">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Telemetry Collection and Documentation</a:t>
          </a:r>
        </a:p>
      </dgm:t>
    </dgm:pt>
    <dgm:pt modelId="{BE48A158-1EED-0140-8D03-B742F281C959}" type="parTrans" cxnId="{567FAEA4-81FA-D745-9490-17413633121A}">
      <dgm:prSet/>
      <dgm:spPr/>
      <dgm:t>
        <a:bodyPr/>
        <a:lstStyle/>
        <a:p>
          <a:endParaRPr lang="en-US" sz="1200"/>
        </a:p>
      </dgm:t>
    </dgm:pt>
    <dgm:pt modelId="{C579CAC8-165F-8C41-8424-C3BD17D3B5A4}" type="sibTrans" cxnId="{567FAEA4-81FA-D745-9490-17413633121A}">
      <dgm:prSet/>
      <dgm:spPr/>
      <dgm:t>
        <a:bodyPr/>
        <a:lstStyle/>
        <a:p>
          <a:endParaRPr lang="en-US" sz="1200"/>
        </a:p>
      </dgm:t>
    </dgm:pt>
    <dgm:pt modelId="{304BED9E-D64F-1A4F-BC79-05E5C9E99422}">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Data Analysis and Modeling</a:t>
          </a:r>
        </a:p>
      </dgm:t>
    </dgm:pt>
    <dgm:pt modelId="{6FDD30A0-5403-2F45-9167-BB8B2CBC6E23}" type="parTrans" cxnId="{8196E042-40D9-6342-B5F5-5A1015CD70A9}">
      <dgm:prSet/>
      <dgm:spPr/>
      <dgm:t>
        <a:bodyPr/>
        <a:lstStyle/>
        <a:p>
          <a:endParaRPr lang="en-US" sz="1200"/>
        </a:p>
      </dgm:t>
    </dgm:pt>
    <dgm:pt modelId="{9F19126F-CD01-F64B-89F2-29F337126288}" type="sibTrans" cxnId="{8196E042-40D9-6342-B5F5-5A1015CD70A9}">
      <dgm:prSet/>
      <dgm:spPr/>
      <dgm:t>
        <a:bodyPr/>
        <a:lstStyle/>
        <a:p>
          <a:endParaRPr lang="en-US" sz="1200"/>
        </a:p>
      </dgm:t>
    </dgm:pt>
    <dgm:pt modelId="{4A75B41E-9876-6A41-8A1E-477F162E4F63}">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gm:t>
    </dgm:pt>
    <dgm:pt modelId="{0B542DB9-7DB2-E542-803A-4F5433205C31}" type="parTrans" cxnId="{8B5C80F8-9C64-7540-A5F5-3B070024643E}">
      <dgm:prSet/>
      <dgm:spPr/>
      <dgm:t>
        <a:bodyPr/>
        <a:lstStyle/>
        <a:p>
          <a:endParaRPr lang="en-US" sz="1200"/>
        </a:p>
      </dgm:t>
    </dgm:pt>
    <dgm:pt modelId="{6D622423-BAD7-8F4B-BED8-7976C2B836E3}" type="sibTrans" cxnId="{8B5C80F8-9C64-7540-A5F5-3B070024643E}">
      <dgm:prSet/>
      <dgm:spPr/>
      <dgm:t>
        <a:bodyPr/>
        <a:lstStyle/>
        <a:p>
          <a:endParaRPr lang="en-US" sz="1200"/>
        </a:p>
      </dgm:t>
    </dgm:pt>
    <dgm:pt modelId="{F4E6B4E1-97D1-2042-B2BF-CF3C9C4E082E}">
      <dgm:prSe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gm:t>
    </dgm:pt>
    <dgm:pt modelId="{EDB22879-9CD3-F949-B021-52BD6E548F05}" type="parTrans" cxnId="{35E9C62D-85AC-224C-A9E0-A03C41A68124}">
      <dgm:prSet/>
      <dgm:spPr/>
      <dgm:t>
        <a:bodyPr/>
        <a:lstStyle/>
        <a:p>
          <a:endParaRPr lang="en-US" sz="1200"/>
        </a:p>
      </dgm:t>
    </dgm:pt>
    <dgm:pt modelId="{1B7F64E5-6131-8F48-A6C7-42060E6CD86A}" type="sibTrans" cxnId="{35E9C62D-85AC-224C-A9E0-A03C41A68124}">
      <dgm:prSet/>
      <dgm:spPr/>
      <dgm:t>
        <a:bodyPr/>
        <a:lstStyle/>
        <a:p>
          <a:endParaRPr lang="en-US" sz="1200"/>
        </a:p>
      </dgm:t>
    </dgm:pt>
    <dgm:pt modelId="{62406548-6D4A-DB48-88ED-DF70D68582D6}" type="pres">
      <dgm:prSet presAssocID="{B0ECFD50-37EA-C842-ABCE-D276B3A9C015}" presName="Name0" presStyleCnt="0">
        <dgm:presLayoutVars>
          <dgm:dir/>
          <dgm:resizeHandles val="exact"/>
        </dgm:presLayoutVars>
      </dgm:prSet>
      <dgm:spPr/>
    </dgm:pt>
    <dgm:pt modelId="{96226A69-312D-AD4E-86AE-7C41E6998DAE}" type="pres">
      <dgm:prSet presAssocID="{B0ECFD50-37EA-C842-ABCE-D276B3A9C015}" presName="cycle" presStyleCnt="0"/>
      <dgm:spPr/>
    </dgm:pt>
    <dgm:pt modelId="{55995A8C-A2BC-B240-BD11-8588002B5A4C}" type="pres">
      <dgm:prSet presAssocID="{BB80A375-6CEE-434A-A3AF-3FDEBDC657D0}" presName="nodeFirstNode" presStyleLbl="node1" presStyleIdx="0" presStyleCnt="6">
        <dgm:presLayoutVars>
          <dgm:bulletEnabled val="1"/>
        </dgm:presLayoutVars>
      </dgm:prSet>
      <dgm:spPr>
        <a:xfrm>
          <a:off x="1543047" y="392564"/>
          <a:ext cx="1595624" cy="797812"/>
        </a:xfrm>
        <a:prstGeom prst="roundRect">
          <a:avLst/>
        </a:prstGeom>
      </dgm:spPr>
    </dgm:pt>
    <dgm:pt modelId="{E5A8819A-1799-4E4C-9408-5DC4A8E9382A}" type="pres">
      <dgm:prSet presAssocID="{F80F4AC0-82BB-974E-9994-19486FBB5F80}" presName="sibTransFirstNode" presStyleLbl="bgShp" presStyleIdx="0" presStyleCnt="1"/>
      <dgm:spPr/>
    </dgm:pt>
    <dgm:pt modelId="{BAADCFEB-5199-7440-B920-194B7C39FD11}" type="pres">
      <dgm:prSet presAssocID="{298E3320-AB49-2E44-AC79-4993FDE42C8B}" presName="nodeFollowingNodes" presStyleLbl="node1" presStyleIdx="1" presStyleCnt="6">
        <dgm:presLayoutVars>
          <dgm:bulletEnabled val="1"/>
        </dgm:presLayoutVars>
      </dgm:prSet>
      <dgm:spPr>
        <a:xfrm>
          <a:off x="3084814" y="1282704"/>
          <a:ext cx="1595624" cy="797812"/>
        </a:xfrm>
        <a:prstGeom prst="roundRect">
          <a:avLst/>
        </a:prstGeom>
      </dgm:spPr>
    </dgm:pt>
    <dgm:pt modelId="{51CA0E68-0AFB-8749-B46B-612FD31636D1}" type="pres">
      <dgm:prSet presAssocID="{394674B1-42F1-DD46-AC0C-45BF307DE4D7}" presName="nodeFollowingNodes" presStyleLbl="node1" presStyleIdx="2" presStyleCnt="6">
        <dgm:presLayoutVars>
          <dgm:bulletEnabled val="1"/>
        </dgm:presLayoutVars>
      </dgm:prSet>
      <dgm:spPr>
        <a:xfrm>
          <a:off x="4052725" y="3010502"/>
          <a:ext cx="1847345" cy="923672"/>
        </a:xfrm>
        <a:prstGeom prst="roundRect">
          <a:avLst/>
        </a:prstGeom>
      </dgm:spPr>
    </dgm:pt>
    <dgm:pt modelId="{1EA8ADD2-0DCE-CE4E-9363-F777707AC1DB}" type="pres">
      <dgm:prSet presAssocID="{304BED9E-D64F-1A4F-BC79-05E5C9E99422}" presName="nodeFollowingNodes" presStyleLbl="node1" presStyleIdx="3" presStyleCnt="6">
        <dgm:presLayoutVars>
          <dgm:bulletEnabled val="1"/>
        </dgm:presLayoutVars>
      </dgm:prSet>
      <dgm:spPr>
        <a:xfrm>
          <a:off x="2315508" y="4013485"/>
          <a:ext cx="1847345" cy="923672"/>
        </a:xfrm>
        <a:prstGeom prst="roundRect">
          <a:avLst/>
        </a:prstGeom>
      </dgm:spPr>
    </dgm:pt>
    <dgm:pt modelId="{C6F89C04-5B2B-DD42-A43E-9DF1C5412F78}" type="pres">
      <dgm:prSet presAssocID="{F4E6B4E1-97D1-2042-B2BF-CF3C9C4E082E}" presName="nodeFollowingNodes" presStyleLbl="node1" presStyleIdx="4" presStyleCnt="6">
        <dgm:presLayoutVars>
          <dgm:bulletEnabled val="1"/>
        </dgm:presLayoutVars>
      </dgm:prSet>
      <dgm:spPr>
        <a:xfrm>
          <a:off x="578292" y="3010502"/>
          <a:ext cx="1847345" cy="923672"/>
        </a:xfrm>
        <a:prstGeom prst="roundRect">
          <a:avLst/>
        </a:prstGeom>
      </dgm:spPr>
    </dgm:pt>
    <dgm:pt modelId="{153E7002-D7DA-534A-820D-2C882C66637F}" type="pres">
      <dgm:prSet presAssocID="{4A75B41E-9876-6A41-8A1E-477F162E4F63}" presName="nodeFollowingNodes" presStyleLbl="node1" presStyleIdx="5" presStyleCnt="6">
        <dgm:presLayoutVars>
          <dgm:bulletEnabled val="1"/>
        </dgm:presLayoutVars>
      </dgm:prSet>
      <dgm:spPr>
        <a:xfrm>
          <a:off x="578292" y="1004537"/>
          <a:ext cx="1847345" cy="923672"/>
        </a:xfrm>
        <a:prstGeom prst="roundRect">
          <a:avLst/>
        </a:prstGeom>
      </dgm:spPr>
    </dgm:pt>
  </dgm:ptLst>
  <dgm:cxnLst>
    <dgm:cxn modelId="{7B98510C-C2A8-4C4E-B2EC-9C7AAF54E152}" srcId="{B0ECFD50-37EA-C842-ABCE-D276B3A9C015}" destId="{BB80A375-6CEE-434A-A3AF-3FDEBDC657D0}" srcOrd="0" destOrd="0" parTransId="{611C9517-195A-8543-9AA9-61F1B4372ED0}" sibTransId="{F80F4AC0-82BB-974E-9994-19486FBB5F80}"/>
    <dgm:cxn modelId="{10F07B0D-44FE-DB4A-BE3F-FC349C342806}" type="presOf" srcId="{BB80A375-6CEE-434A-A3AF-3FDEBDC657D0}" destId="{55995A8C-A2BC-B240-BD11-8588002B5A4C}" srcOrd="0" destOrd="0" presId="urn:microsoft.com/office/officeart/2005/8/layout/cycle3"/>
    <dgm:cxn modelId="{739C041D-7B98-E04E-B85B-D48F025AB7B4}" type="presOf" srcId="{B0ECFD50-37EA-C842-ABCE-D276B3A9C015}" destId="{62406548-6D4A-DB48-88ED-DF70D68582D6}" srcOrd="0" destOrd="0" presId="urn:microsoft.com/office/officeart/2005/8/layout/cycle3"/>
    <dgm:cxn modelId="{35E9C62D-85AC-224C-A9E0-A03C41A68124}" srcId="{B0ECFD50-37EA-C842-ABCE-D276B3A9C015}" destId="{F4E6B4E1-97D1-2042-B2BF-CF3C9C4E082E}" srcOrd="4" destOrd="0" parTransId="{EDB22879-9CD3-F949-B021-52BD6E548F05}" sibTransId="{1B7F64E5-6131-8F48-A6C7-42060E6CD86A}"/>
    <dgm:cxn modelId="{8196E042-40D9-6342-B5F5-5A1015CD70A9}" srcId="{B0ECFD50-37EA-C842-ABCE-D276B3A9C015}" destId="{304BED9E-D64F-1A4F-BC79-05E5C9E99422}" srcOrd="3" destOrd="0" parTransId="{6FDD30A0-5403-2F45-9167-BB8B2CBC6E23}" sibTransId="{9F19126F-CD01-F64B-89F2-29F337126288}"/>
    <dgm:cxn modelId="{B678497B-A765-2B41-BFC0-3A1BEBC7639A}" type="presOf" srcId="{4A75B41E-9876-6A41-8A1E-477F162E4F63}" destId="{153E7002-D7DA-534A-820D-2C882C66637F}" srcOrd="0" destOrd="0" presId="urn:microsoft.com/office/officeart/2005/8/layout/cycle3"/>
    <dgm:cxn modelId="{5DFACE8B-140D-5C4E-ABDC-AE7DDEDC42AD}" type="presOf" srcId="{394674B1-42F1-DD46-AC0C-45BF307DE4D7}" destId="{51CA0E68-0AFB-8749-B46B-612FD31636D1}" srcOrd="0" destOrd="0" presId="urn:microsoft.com/office/officeart/2005/8/layout/cycle3"/>
    <dgm:cxn modelId="{D4431F9C-5826-1049-831D-9DA94CD7A14E}" type="presOf" srcId="{298E3320-AB49-2E44-AC79-4993FDE42C8B}" destId="{BAADCFEB-5199-7440-B920-194B7C39FD11}" srcOrd="0" destOrd="0" presId="urn:microsoft.com/office/officeart/2005/8/layout/cycle3"/>
    <dgm:cxn modelId="{567FAEA4-81FA-D745-9490-17413633121A}" srcId="{B0ECFD50-37EA-C842-ABCE-D276B3A9C015}" destId="{394674B1-42F1-DD46-AC0C-45BF307DE4D7}" srcOrd="2" destOrd="0" parTransId="{BE48A158-1EED-0140-8D03-B742F281C959}" sibTransId="{C579CAC8-165F-8C41-8424-C3BD17D3B5A4}"/>
    <dgm:cxn modelId="{B2959BB6-49F4-EC41-AD28-EDF14543832B}" type="presOf" srcId="{F4E6B4E1-97D1-2042-B2BF-CF3C9C4E082E}" destId="{C6F89C04-5B2B-DD42-A43E-9DF1C5412F78}" srcOrd="0" destOrd="0" presId="urn:microsoft.com/office/officeart/2005/8/layout/cycle3"/>
    <dgm:cxn modelId="{589C96D5-2949-314D-96C1-0E63B3F07196}" type="presOf" srcId="{304BED9E-D64F-1A4F-BC79-05E5C9E99422}" destId="{1EA8ADD2-0DCE-CE4E-9363-F777707AC1DB}" srcOrd="0" destOrd="0" presId="urn:microsoft.com/office/officeart/2005/8/layout/cycle3"/>
    <dgm:cxn modelId="{2A0388E3-9E7B-8347-B8F7-302A6B141071}" type="presOf" srcId="{F80F4AC0-82BB-974E-9994-19486FBB5F80}" destId="{E5A8819A-1799-4E4C-9408-5DC4A8E9382A}" srcOrd="0" destOrd="0" presId="urn:microsoft.com/office/officeart/2005/8/layout/cycle3"/>
    <dgm:cxn modelId="{8B5C80F8-9C64-7540-A5F5-3B070024643E}" srcId="{B0ECFD50-37EA-C842-ABCE-D276B3A9C015}" destId="{4A75B41E-9876-6A41-8A1E-477F162E4F63}" srcOrd="5" destOrd="0" parTransId="{0B542DB9-7DB2-E542-803A-4F5433205C31}" sibTransId="{6D622423-BAD7-8F4B-BED8-7976C2B836E3}"/>
    <dgm:cxn modelId="{09F9BEFC-37C1-8B42-8CCF-D81C2AA06931}" srcId="{B0ECFD50-37EA-C842-ABCE-D276B3A9C015}" destId="{298E3320-AB49-2E44-AC79-4993FDE42C8B}" srcOrd="1" destOrd="0" parTransId="{A92C769C-1714-064B-8C03-726B919FB9FB}" sibTransId="{4778857B-78F8-1D49-8D7D-5174073B1786}"/>
    <dgm:cxn modelId="{8DC7CAE4-C656-CD42-9065-44499DC87CBA}" type="presParOf" srcId="{62406548-6D4A-DB48-88ED-DF70D68582D6}" destId="{96226A69-312D-AD4E-86AE-7C41E6998DAE}" srcOrd="0" destOrd="0" presId="urn:microsoft.com/office/officeart/2005/8/layout/cycle3"/>
    <dgm:cxn modelId="{EBB4F872-C398-C043-8DF6-264A5A07ECCE}" type="presParOf" srcId="{96226A69-312D-AD4E-86AE-7C41E6998DAE}" destId="{55995A8C-A2BC-B240-BD11-8588002B5A4C}" srcOrd="0" destOrd="0" presId="urn:microsoft.com/office/officeart/2005/8/layout/cycle3"/>
    <dgm:cxn modelId="{644E3651-D606-9A4D-AE20-D235EE261974}" type="presParOf" srcId="{96226A69-312D-AD4E-86AE-7C41E6998DAE}" destId="{E5A8819A-1799-4E4C-9408-5DC4A8E9382A}" srcOrd="1" destOrd="0" presId="urn:microsoft.com/office/officeart/2005/8/layout/cycle3"/>
    <dgm:cxn modelId="{9EB28309-7A0F-5F43-BBB0-2DF0AFCF9A1A}" type="presParOf" srcId="{96226A69-312D-AD4E-86AE-7C41E6998DAE}" destId="{BAADCFEB-5199-7440-B920-194B7C39FD11}" srcOrd="2" destOrd="0" presId="urn:microsoft.com/office/officeart/2005/8/layout/cycle3"/>
    <dgm:cxn modelId="{3FA62B52-840A-C840-951B-4CB55CE0DF39}" type="presParOf" srcId="{96226A69-312D-AD4E-86AE-7C41E6998DAE}" destId="{51CA0E68-0AFB-8749-B46B-612FD31636D1}" srcOrd="3" destOrd="0" presId="urn:microsoft.com/office/officeart/2005/8/layout/cycle3"/>
    <dgm:cxn modelId="{0E0354B3-B70A-2F4E-A9F9-1BB010F2FDC4}" type="presParOf" srcId="{96226A69-312D-AD4E-86AE-7C41E6998DAE}" destId="{1EA8ADD2-0DCE-CE4E-9363-F777707AC1DB}" srcOrd="4" destOrd="0" presId="urn:microsoft.com/office/officeart/2005/8/layout/cycle3"/>
    <dgm:cxn modelId="{FF7D2D70-9034-0941-94AA-88F24496EC6C}" type="presParOf" srcId="{96226A69-312D-AD4E-86AE-7C41E6998DAE}" destId="{C6F89C04-5B2B-DD42-A43E-9DF1C5412F78}" srcOrd="5" destOrd="0" presId="urn:microsoft.com/office/officeart/2005/8/layout/cycle3"/>
    <dgm:cxn modelId="{98A5B404-A3E5-4C45-BFEC-AC9354B0D4F3}" type="presParOf" srcId="{96226A69-312D-AD4E-86AE-7C41E6998DAE}" destId="{153E7002-D7DA-534A-820D-2C882C66637F}" srcOrd="6" destOrd="0" presId="urn:microsoft.com/office/officeart/2005/8/layout/cycle3"/>
  </dgm:cxnLst>
  <dgm:bg>
    <a:gradFill flip="none" rotWithShape="1">
      <a:gsLst>
        <a:gs pos="0">
          <a:schemeClr val="accent1">
            <a:lumMod val="0"/>
            <a:lumOff val="100000"/>
          </a:schemeClr>
        </a:gs>
        <a:gs pos="40000">
          <a:schemeClr val="accent1">
            <a:lumMod val="0"/>
            <a:lumOff val="100000"/>
          </a:schemeClr>
        </a:gs>
        <a:gs pos="100000">
          <a:schemeClr val="accent1">
            <a:lumMod val="100000"/>
          </a:schemeClr>
        </a:gs>
      </a:gsLst>
      <a:lin ang="2700000" scaled="1"/>
      <a:tileRect/>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ECFD50-37EA-C842-ABCE-D276B3A9C015}" type="doc">
      <dgm:prSet loTypeId="urn:microsoft.com/office/officeart/2005/8/layout/cycle3" loCatId="" qsTypeId="urn:microsoft.com/office/officeart/2005/8/quickstyle/simple1" qsCatId="simple" csTypeId="urn:microsoft.com/office/officeart/2005/8/colors/accent2_2" csCatId="accent2" phldr="1"/>
      <dgm:spPr/>
      <dgm:t>
        <a:bodyPr/>
        <a:lstStyle/>
        <a:p>
          <a:endParaRPr lang="en-US"/>
        </a:p>
      </dgm:t>
    </dgm:pt>
    <dgm:pt modelId="{BB80A375-6CEE-434A-A3AF-3FDEBDC657D0}">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Research Goal Definition</a:t>
          </a:r>
        </a:p>
      </dgm:t>
    </dgm:pt>
    <dgm:pt modelId="{611C9517-195A-8543-9AA9-61F1B4372ED0}" type="parTrans" cxnId="{7B98510C-C2A8-4C4E-B2EC-9C7AAF54E152}">
      <dgm:prSet/>
      <dgm:spPr/>
      <dgm:t>
        <a:bodyPr/>
        <a:lstStyle/>
        <a:p>
          <a:endParaRPr lang="en-US" sz="1200"/>
        </a:p>
      </dgm:t>
    </dgm:pt>
    <dgm:pt modelId="{F80F4AC0-82BB-974E-9994-19486FBB5F80}" type="sibTrans" cxnId="{7B98510C-C2A8-4C4E-B2EC-9C7AAF54E152}">
      <dgm:prSet/>
      <dgm:spPr/>
      <dgm:t>
        <a:bodyPr/>
        <a:lstStyle/>
        <a:p>
          <a:endParaRPr lang="en-US" sz="1200"/>
        </a:p>
      </dgm:t>
    </dgm:pt>
    <dgm:pt modelId="{298E3320-AB49-2E44-AC79-4993FDE42C8B}">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Adversary Tradecraft Understanding</a:t>
          </a:r>
        </a:p>
      </dgm:t>
    </dgm:pt>
    <dgm:pt modelId="{A92C769C-1714-064B-8C03-726B919FB9FB}" type="parTrans" cxnId="{09F9BEFC-37C1-8B42-8CCF-D81C2AA06931}">
      <dgm:prSet/>
      <dgm:spPr/>
      <dgm:t>
        <a:bodyPr/>
        <a:lstStyle/>
        <a:p>
          <a:endParaRPr lang="en-US" sz="1200"/>
        </a:p>
      </dgm:t>
    </dgm:pt>
    <dgm:pt modelId="{4778857B-78F8-1D49-8D7D-5174073B1786}" type="sibTrans" cxnId="{09F9BEFC-37C1-8B42-8CCF-D81C2AA06931}">
      <dgm:prSet/>
      <dgm:spPr/>
      <dgm:t>
        <a:bodyPr/>
        <a:lstStyle/>
        <a:p>
          <a:endParaRPr lang="en-US" sz="1200"/>
        </a:p>
      </dgm:t>
    </dgm:pt>
    <dgm:pt modelId="{394674B1-42F1-DD46-AC0C-45BF307DE4D7}">
      <dgm:prSet phldrT="[Tex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0960" tIns="60960" rIns="60960" bIns="60960" numCol="1" spcCol="1270" anchor="ctr" anchorCtr="0"/>
        <a:lstStyle/>
        <a:p>
          <a:pPr marL="0" lvl="0" indent="0" algn="ctr" defTabSz="533400">
            <a:lnSpc>
              <a:spcPct val="90000"/>
            </a:lnSpc>
            <a:spcBef>
              <a:spcPct val="0"/>
            </a:spcBef>
            <a:spcAft>
              <a:spcPct val="35000"/>
            </a:spcAft>
            <a:buNone/>
          </a:pPr>
          <a:r>
            <a:rPr lang="en-US" sz="1200" kern="1200" dirty="0">
              <a:solidFill>
                <a:srgbClr val="FFFFFF"/>
              </a:solidFill>
              <a:latin typeface="Arial"/>
              <a:ea typeface="+mn-ea"/>
              <a:cs typeface="+mn-cs"/>
            </a:rPr>
            <a:t>Telemetry Collection and Documentation</a:t>
          </a:r>
        </a:p>
      </dgm:t>
    </dgm:pt>
    <dgm:pt modelId="{BE48A158-1EED-0140-8D03-B742F281C959}" type="parTrans" cxnId="{567FAEA4-81FA-D745-9490-17413633121A}">
      <dgm:prSet/>
      <dgm:spPr/>
      <dgm:t>
        <a:bodyPr/>
        <a:lstStyle/>
        <a:p>
          <a:endParaRPr lang="en-US" sz="1200"/>
        </a:p>
      </dgm:t>
    </dgm:pt>
    <dgm:pt modelId="{C579CAC8-165F-8C41-8424-C3BD17D3B5A4}" type="sibTrans" cxnId="{567FAEA4-81FA-D745-9490-17413633121A}">
      <dgm:prSet/>
      <dgm:spPr/>
      <dgm:t>
        <a:bodyPr/>
        <a:lstStyle/>
        <a:p>
          <a:endParaRPr lang="en-US" sz="1200"/>
        </a:p>
      </dgm:t>
    </dgm:pt>
    <dgm:pt modelId="{304BED9E-D64F-1A4F-BC79-05E5C9E99422}">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Data Analysis and Modeling</a:t>
          </a:r>
        </a:p>
      </dgm:t>
    </dgm:pt>
    <dgm:pt modelId="{6FDD30A0-5403-2F45-9167-BB8B2CBC6E23}" type="parTrans" cxnId="{8196E042-40D9-6342-B5F5-5A1015CD70A9}">
      <dgm:prSet/>
      <dgm:spPr/>
      <dgm:t>
        <a:bodyPr/>
        <a:lstStyle/>
        <a:p>
          <a:endParaRPr lang="en-US" sz="1200"/>
        </a:p>
      </dgm:t>
    </dgm:pt>
    <dgm:pt modelId="{9F19126F-CD01-F64B-89F2-29F337126288}" type="sibTrans" cxnId="{8196E042-40D9-6342-B5F5-5A1015CD70A9}">
      <dgm:prSet/>
      <dgm:spPr/>
      <dgm:t>
        <a:bodyPr/>
        <a:lstStyle/>
        <a:p>
          <a:endParaRPr lang="en-US" sz="1200"/>
        </a:p>
      </dgm:t>
    </dgm:pt>
    <dgm:pt modelId="{4A75B41E-9876-6A41-8A1E-477F162E4F63}">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gm:t>
    </dgm:pt>
    <dgm:pt modelId="{0B542DB9-7DB2-E542-803A-4F5433205C31}" type="parTrans" cxnId="{8B5C80F8-9C64-7540-A5F5-3B070024643E}">
      <dgm:prSet/>
      <dgm:spPr/>
      <dgm:t>
        <a:bodyPr/>
        <a:lstStyle/>
        <a:p>
          <a:endParaRPr lang="en-US" sz="1200"/>
        </a:p>
      </dgm:t>
    </dgm:pt>
    <dgm:pt modelId="{6D622423-BAD7-8F4B-BED8-7976C2B836E3}" type="sibTrans" cxnId="{8B5C80F8-9C64-7540-A5F5-3B070024643E}">
      <dgm:prSet/>
      <dgm:spPr/>
      <dgm:t>
        <a:bodyPr/>
        <a:lstStyle/>
        <a:p>
          <a:endParaRPr lang="en-US" sz="1200"/>
        </a:p>
      </dgm:t>
    </dgm:pt>
    <dgm:pt modelId="{F4E6B4E1-97D1-2042-B2BF-CF3C9C4E082E}">
      <dgm:prSe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gm:t>
    </dgm:pt>
    <dgm:pt modelId="{EDB22879-9CD3-F949-B021-52BD6E548F05}" type="parTrans" cxnId="{35E9C62D-85AC-224C-A9E0-A03C41A68124}">
      <dgm:prSet/>
      <dgm:spPr/>
      <dgm:t>
        <a:bodyPr/>
        <a:lstStyle/>
        <a:p>
          <a:endParaRPr lang="en-US" sz="1200"/>
        </a:p>
      </dgm:t>
    </dgm:pt>
    <dgm:pt modelId="{1B7F64E5-6131-8F48-A6C7-42060E6CD86A}" type="sibTrans" cxnId="{35E9C62D-85AC-224C-A9E0-A03C41A68124}">
      <dgm:prSet/>
      <dgm:spPr/>
      <dgm:t>
        <a:bodyPr/>
        <a:lstStyle/>
        <a:p>
          <a:endParaRPr lang="en-US" sz="1200"/>
        </a:p>
      </dgm:t>
    </dgm:pt>
    <dgm:pt modelId="{62406548-6D4A-DB48-88ED-DF70D68582D6}" type="pres">
      <dgm:prSet presAssocID="{B0ECFD50-37EA-C842-ABCE-D276B3A9C015}" presName="Name0" presStyleCnt="0">
        <dgm:presLayoutVars>
          <dgm:dir/>
          <dgm:resizeHandles val="exact"/>
        </dgm:presLayoutVars>
      </dgm:prSet>
      <dgm:spPr/>
    </dgm:pt>
    <dgm:pt modelId="{96226A69-312D-AD4E-86AE-7C41E6998DAE}" type="pres">
      <dgm:prSet presAssocID="{B0ECFD50-37EA-C842-ABCE-D276B3A9C015}" presName="cycle" presStyleCnt="0"/>
      <dgm:spPr/>
    </dgm:pt>
    <dgm:pt modelId="{55995A8C-A2BC-B240-BD11-8588002B5A4C}" type="pres">
      <dgm:prSet presAssocID="{BB80A375-6CEE-434A-A3AF-3FDEBDC657D0}" presName="nodeFirstNode" presStyleLbl="node1" presStyleIdx="0" presStyleCnt="6">
        <dgm:presLayoutVars>
          <dgm:bulletEnabled val="1"/>
        </dgm:presLayoutVars>
      </dgm:prSet>
      <dgm:spPr>
        <a:xfrm>
          <a:off x="1543047" y="392564"/>
          <a:ext cx="1595624" cy="797812"/>
        </a:xfrm>
        <a:prstGeom prst="roundRect">
          <a:avLst/>
        </a:prstGeom>
      </dgm:spPr>
    </dgm:pt>
    <dgm:pt modelId="{E5A8819A-1799-4E4C-9408-5DC4A8E9382A}" type="pres">
      <dgm:prSet presAssocID="{F80F4AC0-82BB-974E-9994-19486FBB5F80}" presName="sibTransFirstNode" presStyleLbl="bgShp" presStyleIdx="0" presStyleCnt="1"/>
      <dgm:spPr/>
    </dgm:pt>
    <dgm:pt modelId="{BAADCFEB-5199-7440-B920-194B7C39FD11}" type="pres">
      <dgm:prSet presAssocID="{298E3320-AB49-2E44-AC79-4993FDE42C8B}" presName="nodeFollowingNodes" presStyleLbl="node1" presStyleIdx="1" presStyleCnt="6">
        <dgm:presLayoutVars>
          <dgm:bulletEnabled val="1"/>
        </dgm:presLayoutVars>
      </dgm:prSet>
      <dgm:spPr>
        <a:xfrm>
          <a:off x="3084814" y="1282704"/>
          <a:ext cx="1595624" cy="797812"/>
        </a:xfrm>
        <a:prstGeom prst="roundRect">
          <a:avLst/>
        </a:prstGeom>
      </dgm:spPr>
    </dgm:pt>
    <dgm:pt modelId="{51CA0E68-0AFB-8749-B46B-612FD31636D1}" type="pres">
      <dgm:prSet presAssocID="{394674B1-42F1-DD46-AC0C-45BF307DE4D7}" presName="nodeFollowingNodes" presStyleLbl="node1" presStyleIdx="2" presStyleCnt="6">
        <dgm:presLayoutVars>
          <dgm:bulletEnabled val="1"/>
        </dgm:presLayoutVars>
      </dgm:prSet>
      <dgm:spPr>
        <a:xfrm>
          <a:off x="3084814" y="3062983"/>
          <a:ext cx="1595624" cy="797812"/>
        </a:xfrm>
        <a:prstGeom prst="roundRect">
          <a:avLst/>
        </a:prstGeom>
      </dgm:spPr>
    </dgm:pt>
    <dgm:pt modelId="{1EA8ADD2-0DCE-CE4E-9363-F777707AC1DB}" type="pres">
      <dgm:prSet presAssocID="{304BED9E-D64F-1A4F-BC79-05E5C9E99422}" presName="nodeFollowingNodes" presStyleLbl="node1" presStyleIdx="3" presStyleCnt="6">
        <dgm:presLayoutVars>
          <dgm:bulletEnabled val="1"/>
        </dgm:presLayoutVars>
      </dgm:prSet>
      <dgm:spPr>
        <a:xfrm>
          <a:off x="2315508" y="4013485"/>
          <a:ext cx="1847345" cy="923672"/>
        </a:xfrm>
        <a:prstGeom prst="roundRect">
          <a:avLst/>
        </a:prstGeom>
      </dgm:spPr>
    </dgm:pt>
    <dgm:pt modelId="{C6F89C04-5B2B-DD42-A43E-9DF1C5412F78}" type="pres">
      <dgm:prSet presAssocID="{F4E6B4E1-97D1-2042-B2BF-CF3C9C4E082E}" presName="nodeFollowingNodes" presStyleLbl="node1" presStyleIdx="4" presStyleCnt="6">
        <dgm:presLayoutVars>
          <dgm:bulletEnabled val="1"/>
        </dgm:presLayoutVars>
      </dgm:prSet>
      <dgm:spPr>
        <a:xfrm>
          <a:off x="578292" y="3010502"/>
          <a:ext cx="1847345" cy="923672"/>
        </a:xfrm>
        <a:prstGeom prst="roundRect">
          <a:avLst/>
        </a:prstGeom>
      </dgm:spPr>
    </dgm:pt>
    <dgm:pt modelId="{153E7002-D7DA-534A-820D-2C882C66637F}" type="pres">
      <dgm:prSet presAssocID="{4A75B41E-9876-6A41-8A1E-477F162E4F63}" presName="nodeFollowingNodes" presStyleLbl="node1" presStyleIdx="5" presStyleCnt="6">
        <dgm:presLayoutVars>
          <dgm:bulletEnabled val="1"/>
        </dgm:presLayoutVars>
      </dgm:prSet>
      <dgm:spPr>
        <a:xfrm>
          <a:off x="578292" y="1004537"/>
          <a:ext cx="1847345" cy="923672"/>
        </a:xfrm>
        <a:prstGeom prst="roundRect">
          <a:avLst/>
        </a:prstGeom>
      </dgm:spPr>
    </dgm:pt>
  </dgm:ptLst>
  <dgm:cxnLst>
    <dgm:cxn modelId="{7B98510C-C2A8-4C4E-B2EC-9C7AAF54E152}" srcId="{B0ECFD50-37EA-C842-ABCE-D276B3A9C015}" destId="{BB80A375-6CEE-434A-A3AF-3FDEBDC657D0}" srcOrd="0" destOrd="0" parTransId="{611C9517-195A-8543-9AA9-61F1B4372ED0}" sibTransId="{F80F4AC0-82BB-974E-9994-19486FBB5F80}"/>
    <dgm:cxn modelId="{10F07B0D-44FE-DB4A-BE3F-FC349C342806}" type="presOf" srcId="{BB80A375-6CEE-434A-A3AF-3FDEBDC657D0}" destId="{55995A8C-A2BC-B240-BD11-8588002B5A4C}" srcOrd="0" destOrd="0" presId="urn:microsoft.com/office/officeart/2005/8/layout/cycle3"/>
    <dgm:cxn modelId="{739C041D-7B98-E04E-B85B-D48F025AB7B4}" type="presOf" srcId="{B0ECFD50-37EA-C842-ABCE-D276B3A9C015}" destId="{62406548-6D4A-DB48-88ED-DF70D68582D6}" srcOrd="0" destOrd="0" presId="urn:microsoft.com/office/officeart/2005/8/layout/cycle3"/>
    <dgm:cxn modelId="{35E9C62D-85AC-224C-A9E0-A03C41A68124}" srcId="{B0ECFD50-37EA-C842-ABCE-D276B3A9C015}" destId="{F4E6B4E1-97D1-2042-B2BF-CF3C9C4E082E}" srcOrd="4" destOrd="0" parTransId="{EDB22879-9CD3-F949-B021-52BD6E548F05}" sibTransId="{1B7F64E5-6131-8F48-A6C7-42060E6CD86A}"/>
    <dgm:cxn modelId="{8196E042-40D9-6342-B5F5-5A1015CD70A9}" srcId="{B0ECFD50-37EA-C842-ABCE-D276B3A9C015}" destId="{304BED9E-D64F-1A4F-BC79-05E5C9E99422}" srcOrd="3" destOrd="0" parTransId="{6FDD30A0-5403-2F45-9167-BB8B2CBC6E23}" sibTransId="{9F19126F-CD01-F64B-89F2-29F337126288}"/>
    <dgm:cxn modelId="{B678497B-A765-2B41-BFC0-3A1BEBC7639A}" type="presOf" srcId="{4A75B41E-9876-6A41-8A1E-477F162E4F63}" destId="{153E7002-D7DA-534A-820D-2C882C66637F}" srcOrd="0" destOrd="0" presId="urn:microsoft.com/office/officeart/2005/8/layout/cycle3"/>
    <dgm:cxn modelId="{5DFACE8B-140D-5C4E-ABDC-AE7DDEDC42AD}" type="presOf" srcId="{394674B1-42F1-DD46-AC0C-45BF307DE4D7}" destId="{51CA0E68-0AFB-8749-B46B-612FD31636D1}" srcOrd="0" destOrd="0" presId="urn:microsoft.com/office/officeart/2005/8/layout/cycle3"/>
    <dgm:cxn modelId="{D4431F9C-5826-1049-831D-9DA94CD7A14E}" type="presOf" srcId="{298E3320-AB49-2E44-AC79-4993FDE42C8B}" destId="{BAADCFEB-5199-7440-B920-194B7C39FD11}" srcOrd="0" destOrd="0" presId="urn:microsoft.com/office/officeart/2005/8/layout/cycle3"/>
    <dgm:cxn modelId="{567FAEA4-81FA-D745-9490-17413633121A}" srcId="{B0ECFD50-37EA-C842-ABCE-D276B3A9C015}" destId="{394674B1-42F1-DD46-AC0C-45BF307DE4D7}" srcOrd="2" destOrd="0" parTransId="{BE48A158-1EED-0140-8D03-B742F281C959}" sibTransId="{C579CAC8-165F-8C41-8424-C3BD17D3B5A4}"/>
    <dgm:cxn modelId="{B2959BB6-49F4-EC41-AD28-EDF14543832B}" type="presOf" srcId="{F4E6B4E1-97D1-2042-B2BF-CF3C9C4E082E}" destId="{C6F89C04-5B2B-DD42-A43E-9DF1C5412F78}" srcOrd="0" destOrd="0" presId="urn:microsoft.com/office/officeart/2005/8/layout/cycle3"/>
    <dgm:cxn modelId="{589C96D5-2949-314D-96C1-0E63B3F07196}" type="presOf" srcId="{304BED9E-D64F-1A4F-BC79-05E5C9E99422}" destId="{1EA8ADD2-0DCE-CE4E-9363-F777707AC1DB}" srcOrd="0" destOrd="0" presId="urn:microsoft.com/office/officeart/2005/8/layout/cycle3"/>
    <dgm:cxn modelId="{2A0388E3-9E7B-8347-B8F7-302A6B141071}" type="presOf" srcId="{F80F4AC0-82BB-974E-9994-19486FBB5F80}" destId="{E5A8819A-1799-4E4C-9408-5DC4A8E9382A}" srcOrd="0" destOrd="0" presId="urn:microsoft.com/office/officeart/2005/8/layout/cycle3"/>
    <dgm:cxn modelId="{8B5C80F8-9C64-7540-A5F5-3B070024643E}" srcId="{B0ECFD50-37EA-C842-ABCE-D276B3A9C015}" destId="{4A75B41E-9876-6A41-8A1E-477F162E4F63}" srcOrd="5" destOrd="0" parTransId="{0B542DB9-7DB2-E542-803A-4F5433205C31}" sibTransId="{6D622423-BAD7-8F4B-BED8-7976C2B836E3}"/>
    <dgm:cxn modelId="{09F9BEFC-37C1-8B42-8CCF-D81C2AA06931}" srcId="{B0ECFD50-37EA-C842-ABCE-D276B3A9C015}" destId="{298E3320-AB49-2E44-AC79-4993FDE42C8B}" srcOrd="1" destOrd="0" parTransId="{A92C769C-1714-064B-8C03-726B919FB9FB}" sibTransId="{4778857B-78F8-1D49-8D7D-5174073B1786}"/>
    <dgm:cxn modelId="{8DC7CAE4-C656-CD42-9065-44499DC87CBA}" type="presParOf" srcId="{62406548-6D4A-DB48-88ED-DF70D68582D6}" destId="{96226A69-312D-AD4E-86AE-7C41E6998DAE}" srcOrd="0" destOrd="0" presId="urn:microsoft.com/office/officeart/2005/8/layout/cycle3"/>
    <dgm:cxn modelId="{EBB4F872-C398-C043-8DF6-264A5A07ECCE}" type="presParOf" srcId="{96226A69-312D-AD4E-86AE-7C41E6998DAE}" destId="{55995A8C-A2BC-B240-BD11-8588002B5A4C}" srcOrd="0" destOrd="0" presId="urn:microsoft.com/office/officeart/2005/8/layout/cycle3"/>
    <dgm:cxn modelId="{644E3651-D606-9A4D-AE20-D235EE261974}" type="presParOf" srcId="{96226A69-312D-AD4E-86AE-7C41E6998DAE}" destId="{E5A8819A-1799-4E4C-9408-5DC4A8E9382A}" srcOrd="1" destOrd="0" presId="urn:microsoft.com/office/officeart/2005/8/layout/cycle3"/>
    <dgm:cxn modelId="{9EB28309-7A0F-5F43-BBB0-2DF0AFCF9A1A}" type="presParOf" srcId="{96226A69-312D-AD4E-86AE-7C41E6998DAE}" destId="{BAADCFEB-5199-7440-B920-194B7C39FD11}" srcOrd="2" destOrd="0" presId="urn:microsoft.com/office/officeart/2005/8/layout/cycle3"/>
    <dgm:cxn modelId="{3FA62B52-840A-C840-951B-4CB55CE0DF39}" type="presParOf" srcId="{96226A69-312D-AD4E-86AE-7C41E6998DAE}" destId="{51CA0E68-0AFB-8749-B46B-612FD31636D1}" srcOrd="3" destOrd="0" presId="urn:microsoft.com/office/officeart/2005/8/layout/cycle3"/>
    <dgm:cxn modelId="{0E0354B3-B70A-2F4E-A9F9-1BB010F2FDC4}" type="presParOf" srcId="{96226A69-312D-AD4E-86AE-7C41E6998DAE}" destId="{1EA8ADD2-0DCE-CE4E-9363-F777707AC1DB}" srcOrd="4" destOrd="0" presId="urn:microsoft.com/office/officeart/2005/8/layout/cycle3"/>
    <dgm:cxn modelId="{FF7D2D70-9034-0941-94AA-88F24496EC6C}" type="presParOf" srcId="{96226A69-312D-AD4E-86AE-7C41E6998DAE}" destId="{C6F89C04-5B2B-DD42-A43E-9DF1C5412F78}" srcOrd="5" destOrd="0" presId="urn:microsoft.com/office/officeart/2005/8/layout/cycle3"/>
    <dgm:cxn modelId="{98A5B404-A3E5-4C45-BFEC-AC9354B0D4F3}" type="presParOf" srcId="{96226A69-312D-AD4E-86AE-7C41E6998DAE}" destId="{153E7002-D7DA-534A-820D-2C882C66637F}" srcOrd="6" destOrd="0" presId="urn:microsoft.com/office/officeart/2005/8/layout/cycle3"/>
  </dgm:cxnLst>
  <dgm:bg>
    <a:gradFill flip="none" rotWithShape="1">
      <a:gsLst>
        <a:gs pos="0">
          <a:schemeClr val="accent1">
            <a:lumMod val="0"/>
            <a:lumOff val="100000"/>
          </a:schemeClr>
        </a:gs>
        <a:gs pos="40000">
          <a:schemeClr val="accent1">
            <a:lumMod val="0"/>
            <a:lumOff val="100000"/>
          </a:schemeClr>
        </a:gs>
        <a:gs pos="100000">
          <a:schemeClr val="accent1">
            <a:lumMod val="100000"/>
          </a:schemeClr>
        </a:gs>
      </a:gsLst>
      <a:lin ang="2700000" scaled="1"/>
      <a:tileRect/>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ECFD50-37EA-C842-ABCE-D276B3A9C015}" type="doc">
      <dgm:prSet loTypeId="urn:microsoft.com/office/officeart/2005/8/layout/cycle3" loCatId="" qsTypeId="urn:microsoft.com/office/officeart/2005/8/quickstyle/simple1" qsCatId="simple" csTypeId="urn:microsoft.com/office/officeart/2005/8/colors/accent2_2" csCatId="accent2" phldr="1"/>
      <dgm:spPr/>
      <dgm:t>
        <a:bodyPr/>
        <a:lstStyle/>
        <a:p>
          <a:endParaRPr lang="en-US"/>
        </a:p>
      </dgm:t>
    </dgm:pt>
    <dgm:pt modelId="{BB80A375-6CEE-434A-A3AF-3FDEBDC657D0}">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Research Goal Definition</a:t>
          </a:r>
        </a:p>
      </dgm:t>
    </dgm:pt>
    <dgm:pt modelId="{611C9517-195A-8543-9AA9-61F1B4372ED0}" type="parTrans" cxnId="{7B98510C-C2A8-4C4E-B2EC-9C7AAF54E152}">
      <dgm:prSet/>
      <dgm:spPr/>
      <dgm:t>
        <a:bodyPr/>
        <a:lstStyle/>
        <a:p>
          <a:endParaRPr lang="en-US" sz="1200"/>
        </a:p>
      </dgm:t>
    </dgm:pt>
    <dgm:pt modelId="{F80F4AC0-82BB-974E-9994-19486FBB5F80}" type="sibTrans" cxnId="{7B98510C-C2A8-4C4E-B2EC-9C7AAF54E152}">
      <dgm:prSet/>
      <dgm:spPr/>
      <dgm:t>
        <a:bodyPr/>
        <a:lstStyle/>
        <a:p>
          <a:endParaRPr lang="en-US" sz="1200"/>
        </a:p>
      </dgm:t>
    </dgm:pt>
    <dgm:pt modelId="{298E3320-AB49-2E44-AC79-4993FDE42C8B}">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Adversary Tradecraft Understanding</a:t>
          </a:r>
        </a:p>
      </dgm:t>
    </dgm:pt>
    <dgm:pt modelId="{A92C769C-1714-064B-8C03-726B919FB9FB}" type="parTrans" cxnId="{09F9BEFC-37C1-8B42-8CCF-D81C2AA06931}">
      <dgm:prSet/>
      <dgm:spPr/>
      <dgm:t>
        <a:bodyPr/>
        <a:lstStyle/>
        <a:p>
          <a:endParaRPr lang="en-US" sz="1200"/>
        </a:p>
      </dgm:t>
    </dgm:pt>
    <dgm:pt modelId="{4778857B-78F8-1D49-8D7D-5174073B1786}" type="sibTrans" cxnId="{09F9BEFC-37C1-8B42-8CCF-D81C2AA06931}">
      <dgm:prSet/>
      <dgm:spPr/>
      <dgm:t>
        <a:bodyPr/>
        <a:lstStyle/>
        <a:p>
          <a:endParaRPr lang="en-US" sz="1200"/>
        </a:p>
      </dgm:t>
    </dgm:pt>
    <dgm:pt modelId="{394674B1-42F1-DD46-AC0C-45BF307DE4D7}">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Telemetry Collection and Documentation</a:t>
          </a:r>
        </a:p>
      </dgm:t>
    </dgm:pt>
    <dgm:pt modelId="{BE48A158-1EED-0140-8D03-B742F281C959}" type="parTrans" cxnId="{567FAEA4-81FA-D745-9490-17413633121A}">
      <dgm:prSet/>
      <dgm:spPr/>
      <dgm:t>
        <a:bodyPr/>
        <a:lstStyle/>
        <a:p>
          <a:endParaRPr lang="en-US" sz="1200"/>
        </a:p>
      </dgm:t>
    </dgm:pt>
    <dgm:pt modelId="{C579CAC8-165F-8C41-8424-C3BD17D3B5A4}" type="sibTrans" cxnId="{567FAEA4-81FA-D745-9490-17413633121A}">
      <dgm:prSet/>
      <dgm:spPr/>
      <dgm:t>
        <a:bodyPr/>
        <a:lstStyle/>
        <a:p>
          <a:endParaRPr lang="en-US" sz="1200"/>
        </a:p>
      </dgm:t>
    </dgm:pt>
    <dgm:pt modelId="{304BED9E-D64F-1A4F-BC79-05E5C9E99422}">
      <dgm:prSet phldrT="[Text]" custT="1">
        <dgm:style>
          <a:lnRef idx="2">
            <a:schemeClr val="accent5">
              <a:shade val="50000"/>
            </a:schemeClr>
          </a:lnRef>
          <a:fillRef idx="1">
            <a:schemeClr val="accent5"/>
          </a:fillRef>
          <a:effectRef idx="0">
            <a:schemeClr val="accent5"/>
          </a:effectRef>
          <a:fontRef idx="minor">
            <a:schemeClr val="lt1"/>
          </a:fontRef>
        </dgm:style>
      </dgm:prSet>
      <dgm:spPr>
        <a:ln/>
      </dgm:spPr>
      <dgm:t>
        <a:bodyPr spcFirstLastPara="0" vert="horz" wrap="square" lIns="60960" tIns="60960" rIns="60960" bIns="60960" numCol="1" spcCol="1270" anchor="ctr" anchorCtr="0"/>
        <a:lstStyle/>
        <a:p>
          <a:pPr marL="0" lvl="0" indent="0" algn="ctr" defTabSz="533400">
            <a:lnSpc>
              <a:spcPct val="90000"/>
            </a:lnSpc>
            <a:spcBef>
              <a:spcPct val="0"/>
            </a:spcBef>
            <a:spcAft>
              <a:spcPct val="35000"/>
            </a:spcAft>
            <a:buNone/>
          </a:pPr>
          <a:r>
            <a:rPr lang="en-US" sz="1200" kern="1200" dirty="0">
              <a:solidFill>
                <a:srgbClr val="FFFFFF"/>
              </a:solidFill>
              <a:latin typeface="Arial"/>
              <a:ea typeface="+mn-ea"/>
              <a:cs typeface="+mn-cs"/>
            </a:rPr>
            <a:t>Data Analysis and Modeling</a:t>
          </a:r>
        </a:p>
      </dgm:t>
    </dgm:pt>
    <dgm:pt modelId="{6FDD30A0-5403-2F45-9167-BB8B2CBC6E23}" type="parTrans" cxnId="{8196E042-40D9-6342-B5F5-5A1015CD70A9}">
      <dgm:prSet/>
      <dgm:spPr/>
      <dgm:t>
        <a:bodyPr/>
        <a:lstStyle/>
        <a:p>
          <a:endParaRPr lang="en-US" sz="1200"/>
        </a:p>
      </dgm:t>
    </dgm:pt>
    <dgm:pt modelId="{9F19126F-CD01-F64B-89F2-29F337126288}" type="sibTrans" cxnId="{8196E042-40D9-6342-B5F5-5A1015CD70A9}">
      <dgm:prSet/>
      <dgm:spPr/>
      <dgm:t>
        <a:bodyPr/>
        <a:lstStyle/>
        <a:p>
          <a:endParaRPr lang="en-US" sz="1200"/>
        </a:p>
      </dgm:t>
    </dgm:pt>
    <dgm:pt modelId="{4A75B41E-9876-6A41-8A1E-477F162E4F63}">
      <dgm:prSet phldrT="[Tex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gm:t>
    </dgm:pt>
    <dgm:pt modelId="{0B542DB9-7DB2-E542-803A-4F5433205C31}" type="parTrans" cxnId="{8B5C80F8-9C64-7540-A5F5-3B070024643E}">
      <dgm:prSet/>
      <dgm:spPr/>
      <dgm:t>
        <a:bodyPr/>
        <a:lstStyle/>
        <a:p>
          <a:endParaRPr lang="en-US" sz="1200"/>
        </a:p>
      </dgm:t>
    </dgm:pt>
    <dgm:pt modelId="{6D622423-BAD7-8F4B-BED8-7976C2B836E3}" type="sibTrans" cxnId="{8B5C80F8-9C64-7540-A5F5-3B070024643E}">
      <dgm:prSet/>
      <dgm:spPr/>
      <dgm:t>
        <a:bodyPr/>
        <a:lstStyle/>
        <a:p>
          <a:endParaRPr lang="en-US" sz="1200"/>
        </a:p>
      </dgm:t>
    </dgm:pt>
    <dgm:pt modelId="{F4E6B4E1-97D1-2042-B2BF-CF3C9C4E082E}">
      <dgm:prSet custT="1">
        <dgm:style>
          <a:lnRef idx="2">
            <a:schemeClr val="accent5"/>
          </a:lnRef>
          <a:fillRef idx="1">
            <a:schemeClr val="lt1"/>
          </a:fillRef>
          <a:effectRef idx="0">
            <a:schemeClr val="accent5"/>
          </a:effectRef>
          <a:fontRef idx="minor">
            <a:schemeClr val="dk1"/>
          </a:fontRef>
        </dgm:style>
      </dgm:prSet>
      <dgm:spPr>
        <a:ln/>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gm:t>
    </dgm:pt>
    <dgm:pt modelId="{EDB22879-9CD3-F949-B021-52BD6E548F05}" type="parTrans" cxnId="{35E9C62D-85AC-224C-A9E0-A03C41A68124}">
      <dgm:prSet/>
      <dgm:spPr/>
      <dgm:t>
        <a:bodyPr/>
        <a:lstStyle/>
        <a:p>
          <a:endParaRPr lang="en-US" sz="1200"/>
        </a:p>
      </dgm:t>
    </dgm:pt>
    <dgm:pt modelId="{1B7F64E5-6131-8F48-A6C7-42060E6CD86A}" type="sibTrans" cxnId="{35E9C62D-85AC-224C-A9E0-A03C41A68124}">
      <dgm:prSet/>
      <dgm:spPr/>
      <dgm:t>
        <a:bodyPr/>
        <a:lstStyle/>
        <a:p>
          <a:endParaRPr lang="en-US" sz="1200"/>
        </a:p>
      </dgm:t>
    </dgm:pt>
    <dgm:pt modelId="{62406548-6D4A-DB48-88ED-DF70D68582D6}" type="pres">
      <dgm:prSet presAssocID="{B0ECFD50-37EA-C842-ABCE-D276B3A9C015}" presName="Name0" presStyleCnt="0">
        <dgm:presLayoutVars>
          <dgm:dir/>
          <dgm:resizeHandles val="exact"/>
        </dgm:presLayoutVars>
      </dgm:prSet>
      <dgm:spPr/>
    </dgm:pt>
    <dgm:pt modelId="{96226A69-312D-AD4E-86AE-7C41E6998DAE}" type="pres">
      <dgm:prSet presAssocID="{B0ECFD50-37EA-C842-ABCE-D276B3A9C015}" presName="cycle" presStyleCnt="0"/>
      <dgm:spPr/>
    </dgm:pt>
    <dgm:pt modelId="{55995A8C-A2BC-B240-BD11-8588002B5A4C}" type="pres">
      <dgm:prSet presAssocID="{BB80A375-6CEE-434A-A3AF-3FDEBDC657D0}" presName="nodeFirstNode" presStyleLbl="node1" presStyleIdx="0" presStyleCnt="6">
        <dgm:presLayoutVars>
          <dgm:bulletEnabled val="1"/>
        </dgm:presLayoutVars>
      </dgm:prSet>
      <dgm:spPr>
        <a:xfrm>
          <a:off x="1543047" y="392564"/>
          <a:ext cx="1595624" cy="797812"/>
        </a:xfrm>
        <a:prstGeom prst="roundRect">
          <a:avLst/>
        </a:prstGeom>
      </dgm:spPr>
    </dgm:pt>
    <dgm:pt modelId="{E5A8819A-1799-4E4C-9408-5DC4A8E9382A}" type="pres">
      <dgm:prSet presAssocID="{F80F4AC0-82BB-974E-9994-19486FBB5F80}" presName="sibTransFirstNode" presStyleLbl="bgShp" presStyleIdx="0" presStyleCnt="1"/>
      <dgm:spPr/>
    </dgm:pt>
    <dgm:pt modelId="{BAADCFEB-5199-7440-B920-194B7C39FD11}" type="pres">
      <dgm:prSet presAssocID="{298E3320-AB49-2E44-AC79-4993FDE42C8B}" presName="nodeFollowingNodes" presStyleLbl="node1" presStyleIdx="1" presStyleCnt="6">
        <dgm:presLayoutVars>
          <dgm:bulletEnabled val="1"/>
        </dgm:presLayoutVars>
      </dgm:prSet>
      <dgm:spPr>
        <a:xfrm>
          <a:off x="3084814" y="1282704"/>
          <a:ext cx="1595624" cy="797812"/>
        </a:xfrm>
        <a:prstGeom prst="roundRect">
          <a:avLst/>
        </a:prstGeom>
      </dgm:spPr>
    </dgm:pt>
    <dgm:pt modelId="{51CA0E68-0AFB-8749-B46B-612FD31636D1}" type="pres">
      <dgm:prSet presAssocID="{394674B1-42F1-DD46-AC0C-45BF307DE4D7}" presName="nodeFollowingNodes" presStyleLbl="node1" presStyleIdx="2" presStyleCnt="6">
        <dgm:presLayoutVars>
          <dgm:bulletEnabled val="1"/>
        </dgm:presLayoutVars>
      </dgm:prSet>
      <dgm:spPr>
        <a:xfrm>
          <a:off x="3084814" y="3062983"/>
          <a:ext cx="1595624" cy="797812"/>
        </a:xfrm>
        <a:prstGeom prst="roundRect">
          <a:avLst/>
        </a:prstGeom>
      </dgm:spPr>
    </dgm:pt>
    <dgm:pt modelId="{1EA8ADD2-0DCE-CE4E-9363-F777707AC1DB}" type="pres">
      <dgm:prSet presAssocID="{304BED9E-D64F-1A4F-BC79-05E5C9E99422}" presName="nodeFollowingNodes" presStyleLbl="node1" presStyleIdx="3" presStyleCnt="6">
        <dgm:presLayoutVars>
          <dgm:bulletEnabled val="1"/>
        </dgm:presLayoutVars>
      </dgm:prSet>
      <dgm:spPr>
        <a:xfrm>
          <a:off x="1543047" y="3953123"/>
          <a:ext cx="1595624" cy="797812"/>
        </a:xfrm>
        <a:prstGeom prst="roundRect">
          <a:avLst/>
        </a:prstGeom>
      </dgm:spPr>
    </dgm:pt>
    <dgm:pt modelId="{C6F89C04-5B2B-DD42-A43E-9DF1C5412F78}" type="pres">
      <dgm:prSet presAssocID="{F4E6B4E1-97D1-2042-B2BF-CF3C9C4E082E}" presName="nodeFollowingNodes" presStyleLbl="node1" presStyleIdx="4" presStyleCnt="6">
        <dgm:presLayoutVars>
          <dgm:bulletEnabled val="1"/>
        </dgm:presLayoutVars>
      </dgm:prSet>
      <dgm:spPr>
        <a:xfrm>
          <a:off x="578292" y="3010502"/>
          <a:ext cx="1847345" cy="923672"/>
        </a:xfrm>
        <a:prstGeom prst="roundRect">
          <a:avLst/>
        </a:prstGeom>
      </dgm:spPr>
    </dgm:pt>
    <dgm:pt modelId="{153E7002-D7DA-534A-820D-2C882C66637F}" type="pres">
      <dgm:prSet presAssocID="{4A75B41E-9876-6A41-8A1E-477F162E4F63}" presName="nodeFollowingNodes" presStyleLbl="node1" presStyleIdx="5" presStyleCnt="6">
        <dgm:presLayoutVars>
          <dgm:bulletEnabled val="1"/>
        </dgm:presLayoutVars>
      </dgm:prSet>
      <dgm:spPr>
        <a:xfrm>
          <a:off x="578292" y="1004537"/>
          <a:ext cx="1847345" cy="923672"/>
        </a:xfrm>
        <a:prstGeom prst="roundRect">
          <a:avLst/>
        </a:prstGeom>
      </dgm:spPr>
    </dgm:pt>
  </dgm:ptLst>
  <dgm:cxnLst>
    <dgm:cxn modelId="{7B98510C-C2A8-4C4E-B2EC-9C7AAF54E152}" srcId="{B0ECFD50-37EA-C842-ABCE-D276B3A9C015}" destId="{BB80A375-6CEE-434A-A3AF-3FDEBDC657D0}" srcOrd="0" destOrd="0" parTransId="{611C9517-195A-8543-9AA9-61F1B4372ED0}" sibTransId="{F80F4AC0-82BB-974E-9994-19486FBB5F80}"/>
    <dgm:cxn modelId="{10F07B0D-44FE-DB4A-BE3F-FC349C342806}" type="presOf" srcId="{BB80A375-6CEE-434A-A3AF-3FDEBDC657D0}" destId="{55995A8C-A2BC-B240-BD11-8588002B5A4C}" srcOrd="0" destOrd="0" presId="urn:microsoft.com/office/officeart/2005/8/layout/cycle3"/>
    <dgm:cxn modelId="{739C041D-7B98-E04E-B85B-D48F025AB7B4}" type="presOf" srcId="{B0ECFD50-37EA-C842-ABCE-D276B3A9C015}" destId="{62406548-6D4A-DB48-88ED-DF70D68582D6}" srcOrd="0" destOrd="0" presId="urn:microsoft.com/office/officeart/2005/8/layout/cycle3"/>
    <dgm:cxn modelId="{35E9C62D-85AC-224C-A9E0-A03C41A68124}" srcId="{B0ECFD50-37EA-C842-ABCE-D276B3A9C015}" destId="{F4E6B4E1-97D1-2042-B2BF-CF3C9C4E082E}" srcOrd="4" destOrd="0" parTransId="{EDB22879-9CD3-F949-B021-52BD6E548F05}" sibTransId="{1B7F64E5-6131-8F48-A6C7-42060E6CD86A}"/>
    <dgm:cxn modelId="{8196E042-40D9-6342-B5F5-5A1015CD70A9}" srcId="{B0ECFD50-37EA-C842-ABCE-D276B3A9C015}" destId="{304BED9E-D64F-1A4F-BC79-05E5C9E99422}" srcOrd="3" destOrd="0" parTransId="{6FDD30A0-5403-2F45-9167-BB8B2CBC6E23}" sibTransId="{9F19126F-CD01-F64B-89F2-29F337126288}"/>
    <dgm:cxn modelId="{B678497B-A765-2B41-BFC0-3A1BEBC7639A}" type="presOf" srcId="{4A75B41E-9876-6A41-8A1E-477F162E4F63}" destId="{153E7002-D7DA-534A-820D-2C882C66637F}" srcOrd="0" destOrd="0" presId="urn:microsoft.com/office/officeart/2005/8/layout/cycle3"/>
    <dgm:cxn modelId="{5DFACE8B-140D-5C4E-ABDC-AE7DDEDC42AD}" type="presOf" srcId="{394674B1-42F1-DD46-AC0C-45BF307DE4D7}" destId="{51CA0E68-0AFB-8749-B46B-612FD31636D1}" srcOrd="0" destOrd="0" presId="urn:microsoft.com/office/officeart/2005/8/layout/cycle3"/>
    <dgm:cxn modelId="{D4431F9C-5826-1049-831D-9DA94CD7A14E}" type="presOf" srcId="{298E3320-AB49-2E44-AC79-4993FDE42C8B}" destId="{BAADCFEB-5199-7440-B920-194B7C39FD11}" srcOrd="0" destOrd="0" presId="urn:microsoft.com/office/officeart/2005/8/layout/cycle3"/>
    <dgm:cxn modelId="{567FAEA4-81FA-D745-9490-17413633121A}" srcId="{B0ECFD50-37EA-C842-ABCE-D276B3A9C015}" destId="{394674B1-42F1-DD46-AC0C-45BF307DE4D7}" srcOrd="2" destOrd="0" parTransId="{BE48A158-1EED-0140-8D03-B742F281C959}" sibTransId="{C579CAC8-165F-8C41-8424-C3BD17D3B5A4}"/>
    <dgm:cxn modelId="{B2959BB6-49F4-EC41-AD28-EDF14543832B}" type="presOf" srcId="{F4E6B4E1-97D1-2042-B2BF-CF3C9C4E082E}" destId="{C6F89C04-5B2B-DD42-A43E-9DF1C5412F78}" srcOrd="0" destOrd="0" presId="urn:microsoft.com/office/officeart/2005/8/layout/cycle3"/>
    <dgm:cxn modelId="{589C96D5-2949-314D-96C1-0E63B3F07196}" type="presOf" srcId="{304BED9E-D64F-1A4F-BC79-05E5C9E99422}" destId="{1EA8ADD2-0DCE-CE4E-9363-F777707AC1DB}" srcOrd="0" destOrd="0" presId="urn:microsoft.com/office/officeart/2005/8/layout/cycle3"/>
    <dgm:cxn modelId="{2A0388E3-9E7B-8347-B8F7-302A6B141071}" type="presOf" srcId="{F80F4AC0-82BB-974E-9994-19486FBB5F80}" destId="{E5A8819A-1799-4E4C-9408-5DC4A8E9382A}" srcOrd="0" destOrd="0" presId="urn:microsoft.com/office/officeart/2005/8/layout/cycle3"/>
    <dgm:cxn modelId="{8B5C80F8-9C64-7540-A5F5-3B070024643E}" srcId="{B0ECFD50-37EA-C842-ABCE-D276B3A9C015}" destId="{4A75B41E-9876-6A41-8A1E-477F162E4F63}" srcOrd="5" destOrd="0" parTransId="{0B542DB9-7DB2-E542-803A-4F5433205C31}" sibTransId="{6D622423-BAD7-8F4B-BED8-7976C2B836E3}"/>
    <dgm:cxn modelId="{09F9BEFC-37C1-8B42-8CCF-D81C2AA06931}" srcId="{B0ECFD50-37EA-C842-ABCE-D276B3A9C015}" destId="{298E3320-AB49-2E44-AC79-4993FDE42C8B}" srcOrd="1" destOrd="0" parTransId="{A92C769C-1714-064B-8C03-726B919FB9FB}" sibTransId="{4778857B-78F8-1D49-8D7D-5174073B1786}"/>
    <dgm:cxn modelId="{8DC7CAE4-C656-CD42-9065-44499DC87CBA}" type="presParOf" srcId="{62406548-6D4A-DB48-88ED-DF70D68582D6}" destId="{96226A69-312D-AD4E-86AE-7C41E6998DAE}" srcOrd="0" destOrd="0" presId="urn:microsoft.com/office/officeart/2005/8/layout/cycle3"/>
    <dgm:cxn modelId="{EBB4F872-C398-C043-8DF6-264A5A07ECCE}" type="presParOf" srcId="{96226A69-312D-AD4E-86AE-7C41E6998DAE}" destId="{55995A8C-A2BC-B240-BD11-8588002B5A4C}" srcOrd="0" destOrd="0" presId="urn:microsoft.com/office/officeart/2005/8/layout/cycle3"/>
    <dgm:cxn modelId="{644E3651-D606-9A4D-AE20-D235EE261974}" type="presParOf" srcId="{96226A69-312D-AD4E-86AE-7C41E6998DAE}" destId="{E5A8819A-1799-4E4C-9408-5DC4A8E9382A}" srcOrd="1" destOrd="0" presId="urn:microsoft.com/office/officeart/2005/8/layout/cycle3"/>
    <dgm:cxn modelId="{9EB28309-7A0F-5F43-BBB0-2DF0AFCF9A1A}" type="presParOf" srcId="{96226A69-312D-AD4E-86AE-7C41E6998DAE}" destId="{BAADCFEB-5199-7440-B920-194B7C39FD11}" srcOrd="2" destOrd="0" presId="urn:microsoft.com/office/officeart/2005/8/layout/cycle3"/>
    <dgm:cxn modelId="{3FA62B52-840A-C840-951B-4CB55CE0DF39}" type="presParOf" srcId="{96226A69-312D-AD4E-86AE-7C41E6998DAE}" destId="{51CA0E68-0AFB-8749-B46B-612FD31636D1}" srcOrd="3" destOrd="0" presId="urn:microsoft.com/office/officeart/2005/8/layout/cycle3"/>
    <dgm:cxn modelId="{0E0354B3-B70A-2F4E-A9F9-1BB010F2FDC4}" type="presParOf" srcId="{96226A69-312D-AD4E-86AE-7C41E6998DAE}" destId="{1EA8ADD2-0DCE-CE4E-9363-F777707AC1DB}" srcOrd="4" destOrd="0" presId="urn:microsoft.com/office/officeart/2005/8/layout/cycle3"/>
    <dgm:cxn modelId="{FF7D2D70-9034-0941-94AA-88F24496EC6C}" type="presParOf" srcId="{96226A69-312D-AD4E-86AE-7C41E6998DAE}" destId="{C6F89C04-5B2B-DD42-A43E-9DF1C5412F78}" srcOrd="5" destOrd="0" presId="urn:microsoft.com/office/officeart/2005/8/layout/cycle3"/>
    <dgm:cxn modelId="{98A5B404-A3E5-4C45-BFEC-AC9354B0D4F3}" type="presParOf" srcId="{96226A69-312D-AD4E-86AE-7C41E6998DAE}" destId="{153E7002-D7DA-534A-820D-2C882C66637F}" srcOrd="6" destOrd="0" presId="urn:microsoft.com/office/officeart/2005/8/layout/cycle3"/>
  </dgm:cxnLst>
  <dgm:bg>
    <a:gradFill flip="none" rotWithShape="1">
      <a:gsLst>
        <a:gs pos="0">
          <a:schemeClr val="accent1">
            <a:lumMod val="0"/>
            <a:lumOff val="100000"/>
          </a:schemeClr>
        </a:gs>
        <a:gs pos="40000">
          <a:schemeClr val="accent1">
            <a:lumMod val="0"/>
            <a:lumOff val="100000"/>
          </a:schemeClr>
        </a:gs>
        <a:gs pos="100000">
          <a:schemeClr val="accent1">
            <a:lumMod val="100000"/>
          </a:schemeClr>
        </a:gs>
      </a:gsLst>
      <a:lin ang="2700000" scaled="1"/>
      <a:tileRect/>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8819A-1799-4E4C-9408-5DC4A8E9382A}">
      <dsp:nvSpPr>
        <dsp:cNvPr id="0" name=""/>
        <dsp:cNvSpPr/>
      </dsp:nvSpPr>
      <dsp:spPr>
        <a:xfrm>
          <a:off x="108232" y="33206"/>
          <a:ext cx="3685906" cy="3685906"/>
        </a:xfrm>
        <a:prstGeom prst="circularArrow">
          <a:avLst>
            <a:gd name="adj1" fmla="val 5274"/>
            <a:gd name="adj2" fmla="val 312630"/>
            <a:gd name="adj3" fmla="val 14341276"/>
            <a:gd name="adj4" fmla="val 17061109"/>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95A8C-A2BC-B240-BD11-8588002B5A4C}">
      <dsp:nvSpPr>
        <dsp:cNvPr id="0" name=""/>
        <dsp:cNvSpPr/>
      </dsp:nvSpPr>
      <dsp:spPr>
        <a:xfrm>
          <a:off x="1295709" y="39844"/>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200" kern="1200" dirty="0"/>
            <a:t>Research Goal Definition</a:t>
          </a:r>
        </a:p>
      </dsp:txBody>
      <dsp:txXfrm>
        <a:off x="1327707" y="71842"/>
        <a:ext cx="1246957" cy="591480"/>
      </dsp:txXfrm>
    </dsp:sp>
    <dsp:sp modelId="{BAADCFEB-5199-7440-B920-194B7C39FD11}">
      <dsp:nvSpPr>
        <dsp:cNvPr id="0" name=""/>
        <dsp:cNvSpPr/>
      </dsp:nvSpPr>
      <dsp:spPr>
        <a:xfrm>
          <a:off x="2590674" y="787492"/>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Adversary Tradecraft Understanding</a:t>
          </a:r>
        </a:p>
      </dsp:txBody>
      <dsp:txXfrm>
        <a:off x="2622672" y="819490"/>
        <a:ext cx="1246957" cy="591480"/>
      </dsp:txXfrm>
    </dsp:sp>
    <dsp:sp modelId="{51CA0E68-0AFB-8749-B46B-612FD31636D1}">
      <dsp:nvSpPr>
        <dsp:cNvPr id="0" name=""/>
        <dsp:cNvSpPr/>
      </dsp:nvSpPr>
      <dsp:spPr>
        <a:xfrm>
          <a:off x="2590674" y="2282789"/>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Telemetry Collection and Documentation</a:t>
          </a:r>
        </a:p>
      </dsp:txBody>
      <dsp:txXfrm>
        <a:off x="2622672" y="2314787"/>
        <a:ext cx="1246957" cy="591480"/>
      </dsp:txXfrm>
    </dsp:sp>
    <dsp:sp modelId="{1EA8ADD2-0DCE-CE4E-9363-F777707AC1DB}">
      <dsp:nvSpPr>
        <dsp:cNvPr id="0" name=""/>
        <dsp:cNvSpPr/>
      </dsp:nvSpPr>
      <dsp:spPr>
        <a:xfrm>
          <a:off x="1295709" y="3030437"/>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Data Analysis and Modeling</a:t>
          </a:r>
        </a:p>
      </dsp:txBody>
      <dsp:txXfrm>
        <a:off x="1327707" y="3062435"/>
        <a:ext cx="1246957" cy="591480"/>
      </dsp:txXfrm>
    </dsp:sp>
    <dsp:sp modelId="{C6F89C04-5B2B-DD42-A43E-9DF1C5412F78}">
      <dsp:nvSpPr>
        <dsp:cNvPr id="0" name=""/>
        <dsp:cNvSpPr/>
      </dsp:nvSpPr>
      <dsp:spPr>
        <a:xfrm>
          <a:off x="744" y="2282789"/>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sp:txBody>
      <dsp:txXfrm>
        <a:off x="32742" y="2314787"/>
        <a:ext cx="1246957" cy="591480"/>
      </dsp:txXfrm>
    </dsp:sp>
    <dsp:sp modelId="{153E7002-D7DA-534A-820D-2C882C66637F}">
      <dsp:nvSpPr>
        <dsp:cNvPr id="0" name=""/>
        <dsp:cNvSpPr/>
      </dsp:nvSpPr>
      <dsp:spPr>
        <a:xfrm>
          <a:off x="744" y="787492"/>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sp:txBody>
      <dsp:txXfrm>
        <a:off x="32742" y="819490"/>
        <a:ext cx="1246957" cy="591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8819A-1799-4E4C-9408-5DC4A8E9382A}">
      <dsp:nvSpPr>
        <dsp:cNvPr id="0" name=""/>
        <dsp:cNvSpPr/>
      </dsp:nvSpPr>
      <dsp:spPr>
        <a:xfrm>
          <a:off x="108232" y="33206"/>
          <a:ext cx="3685906" cy="3685906"/>
        </a:xfrm>
        <a:prstGeom prst="circularArrow">
          <a:avLst>
            <a:gd name="adj1" fmla="val 5274"/>
            <a:gd name="adj2" fmla="val 312630"/>
            <a:gd name="adj3" fmla="val 14341276"/>
            <a:gd name="adj4" fmla="val 17061109"/>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95A8C-A2BC-B240-BD11-8588002B5A4C}">
      <dsp:nvSpPr>
        <dsp:cNvPr id="0" name=""/>
        <dsp:cNvSpPr/>
      </dsp:nvSpPr>
      <dsp:spPr>
        <a:xfrm>
          <a:off x="1295709" y="39844"/>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200" kern="1200" dirty="0"/>
            <a:t>Research Goal Definition</a:t>
          </a:r>
        </a:p>
      </dsp:txBody>
      <dsp:txXfrm>
        <a:off x="1327707" y="71842"/>
        <a:ext cx="1246957" cy="591480"/>
      </dsp:txXfrm>
    </dsp:sp>
    <dsp:sp modelId="{BAADCFEB-5199-7440-B920-194B7C39FD11}">
      <dsp:nvSpPr>
        <dsp:cNvPr id="0" name=""/>
        <dsp:cNvSpPr/>
      </dsp:nvSpPr>
      <dsp:spPr>
        <a:xfrm>
          <a:off x="2590674" y="787492"/>
          <a:ext cx="1310953" cy="655476"/>
        </a:xfrm>
        <a:prstGeom prst="round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chemeClr val="bg1"/>
              </a:solidFill>
              <a:latin typeface="Arial"/>
              <a:ea typeface="+mn-ea"/>
              <a:cs typeface="+mn-cs"/>
            </a:rPr>
            <a:t>Adversary Tradecraft Understanding</a:t>
          </a:r>
        </a:p>
      </dsp:txBody>
      <dsp:txXfrm>
        <a:off x="2622672" y="819490"/>
        <a:ext cx="1246957" cy="591480"/>
      </dsp:txXfrm>
    </dsp:sp>
    <dsp:sp modelId="{51CA0E68-0AFB-8749-B46B-612FD31636D1}">
      <dsp:nvSpPr>
        <dsp:cNvPr id="0" name=""/>
        <dsp:cNvSpPr/>
      </dsp:nvSpPr>
      <dsp:spPr>
        <a:xfrm>
          <a:off x="2590674" y="2282789"/>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Telemetry Collection and Documentation</a:t>
          </a:r>
        </a:p>
      </dsp:txBody>
      <dsp:txXfrm>
        <a:off x="2622672" y="2314787"/>
        <a:ext cx="1246957" cy="591480"/>
      </dsp:txXfrm>
    </dsp:sp>
    <dsp:sp modelId="{1EA8ADD2-0DCE-CE4E-9363-F777707AC1DB}">
      <dsp:nvSpPr>
        <dsp:cNvPr id="0" name=""/>
        <dsp:cNvSpPr/>
      </dsp:nvSpPr>
      <dsp:spPr>
        <a:xfrm>
          <a:off x="1295709" y="3030437"/>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Data Analysis and Modeling</a:t>
          </a:r>
        </a:p>
      </dsp:txBody>
      <dsp:txXfrm>
        <a:off x="1327707" y="3062435"/>
        <a:ext cx="1246957" cy="591480"/>
      </dsp:txXfrm>
    </dsp:sp>
    <dsp:sp modelId="{C6F89C04-5B2B-DD42-A43E-9DF1C5412F78}">
      <dsp:nvSpPr>
        <dsp:cNvPr id="0" name=""/>
        <dsp:cNvSpPr/>
      </dsp:nvSpPr>
      <dsp:spPr>
        <a:xfrm>
          <a:off x="744" y="2282789"/>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sp:txBody>
      <dsp:txXfrm>
        <a:off x="32742" y="2314787"/>
        <a:ext cx="1246957" cy="591480"/>
      </dsp:txXfrm>
    </dsp:sp>
    <dsp:sp modelId="{153E7002-D7DA-534A-820D-2C882C66637F}">
      <dsp:nvSpPr>
        <dsp:cNvPr id="0" name=""/>
        <dsp:cNvSpPr/>
      </dsp:nvSpPr>
      <dsp:spPr>
        <a:xfrm>
          <a:off x="744" y="787492"/>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sp:txBody>
      <dsp:txXfrm>
        <a:off x="32742" y="819490"/>
        <a:ext cx="1246957" cy="591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8819A-1799-4E4C-9408-5DC4A8E9382A}">
      <dsp:nvSpPr>
        <dsp:cNvPr id="0" name=""/>
        <dsp:cNvSpPr/>
      </dsp:nvSpPr>
      <dsp:spPr>
        <a:xfrm>
          <a:off x="108232" y="33206"/>
          <a:ext cx="3685906" cy="3685906"/>
        </a:xfrm>
        <a:prstGeom prst="circularArrow">
          <a:avLst>
            <a:gd name="adj1" fmla="val 5274"/>
            <a:gd name="adj2" fmla="val 312630"/>
            <a:gd name="adj3" fmla="val 14341276"/>
            <a:gd name="adj4" fmla="val 17061109"/>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95A8C-A2BC-B240-BD11-8588002B5A4C}">
      <dsp:nvSpPr>
        <dsp:cNvPr id="0" name=""/>
        <dsp:cNvSpPr/>
      </dsp:nvSpPr>
      <dsp:spPr>
        <a:xfrm>
          <a:off x="1295709" y="39844"/>
          <a:ext cx="1310953" cy="655476"/>
        </a:xfrm>
        <a:prstGeom prst="round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rial"/>
              <a:ea typeface="+mn-ea"/>
              <a:cs typeface="+mn-cs"/>
            </a:rPr>
            <a:t>Research Goal Definition</a:t>
          </a:r>
        </a:p>
      </dsp:txBody>
      <dsp:txXfrm>
        <a:off x="1327707" y="71842"/>
        <a:ext cx="1246957" cy="591480"/>
      </dsp:txXfrm>
    </dsp:sp>
    <dsp:sp modelId="{BAADCFEB-5199-7440-B920-194B7C39FD11}">
      <dsp:nvSpPr>
        <dsp:cNvPr id="0" name=""/>
        <dsp:cNvSpPr/>
      </dsp:nvSpPr>
      <dsp:spPr>
        <a:xfrm>
          <a:off x="2590674" y="787492"/>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611BB8"/>
              </a:solidFill>
              <a:latin typeface="Arial"/>
              <a:ea typeface="+mn-ea"/>
              <a:cs typeface="+mn-cs"/>
            </a:rPr>
            <a:t>Adversary Tradecraft Understanding</a:t>
          </a:r>
        </a:p>
      </dsp:txBody>
      <dsp:txXfrm>
        <a:off x="2622672" y="819490"/>
        <a:ext cx="1246957" cy="591480"/>
      </dsp:txXfrm>
    </dsp:sp>
    <dsp:sp modelId="{51CA0E68-0AFB-8749-B46B-612FD31636D1}">
      <dsp:nvSpPr>
        <dsp:cNvPr id="0" name=""/>
        <dsp:cNvSpPr/>
      </dsp:nvSpPr>
      <dsp:spPr>
        <a:xfrm>
          <a:off x="2590674" y="2282789"/>
          <a:ext cx="1310953" cy="655476"/>
        </a:xfrm>
        <a:prstGeom prst="round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chemeClr val="bg1"/>
              </a:solidFill>
              <a:latin typeface="Arial"/>
              <a:ea typeface="+mn-ea"/>
              <a:cs typeface="+mn-cs"/>
            </a:rPr>
            <a:t>Telemetry Collection and Documentation</a:t>
          </a:r>
        </a:p>
      </dsp:txBody>
      <dsp:txXfrm>
        <a:off x="2622672" y="2314787"/>
        <a:ext cx="1246957" cy="591480"/>
      </dsp:txXfrm>
    </dsp:sp>
    <dsp:sp modelId="{1EA8ADD2-0DCE-CE4E-9363-F777707AC1DB}">
      <dsp:nvSpPr>
        <dsp:cNvPr id="0" name=""/>
        <dsp:cNvSpPr/>
      </dsp:nvSpPr>
      <dsp:spPr>
        <a:xfrm>
          <a:off x="1295709" y="3030437"/>
          <a:ext cx="1310953" cy="655476"/>
        </a:xfrm>
        <a:prstGeom prst="round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chemeClr val="bg1"/>
              </a:solidFill>
              <a:latin typeface="Arial"/>
              <a:ea typeface="+mn-ea"/>
              <a:cs typeface="+mn-cs"/>
            </a:rPr>
            <a:t>Data Analysis and Modeling</a:t>
          </a:r>
        </a:p>
      </dsp:txBody>
      <dsp:txXfrm>
        <a:off x="1327707" y="3062435"/>
        <a:ext cx="1246957" cy="591480"/>
      </dsp:txXfrm>
    </dsp:sp>
    <dsp:sp modelId="{C6F89C04-5B2B-DD42-A43E-9DF1C5412F78}">
      <dsp:nvSpPr>
        <dsp:cNvPr id="0" name=""/>
        <dsp:cNvSpPr/>
      </dsp:nvSpPr>
      <dsp:spPr>
        <a:xfrm>
          <a:off x="744" y="2282789"/>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sp:txBody>
      <dsp:txXfrm>
        <a:off x="32742" y="2314787"/>
        <a:ext cx="1246957" cy="591480"/>
      </dsp:txXfrm>
    </dsp:sp>
    <dsp:sp modelId="{153E7002-D7DA-534A-820D-2C882C66637F}">
      <dsp:nvSpPr>
        <dsp:cNvPr id="0" name=""/>
        <dsp:cNvSpPr/>
      </dsp:nvSpPr>
      <dsp:spPr>
        <a:xfrm>
          <a:off x="744" y="787492"/>
          <a:ext cx="1310953" cy="655476"/>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sp:txBody>
      <dsp:txXfrm>
        <a:off x="32742" y="819490"/>
        <a:ext cx="1246957" cy="591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8819A-1799-4E4C-9408-5DC4A8E9382A}">
      <dsp:nvSpPr>
        <dsp:cNvPr id="0" name=""/>
        <dsp:cNvSpPr/>
      </dsp:nvSpPr>
      <dsp:spPr>
        <a:xfrm>
          <a:off x="146665" y="385700"/>
          <a:ext cx="4388388" cy="4388388"/>
        </a:xfrm>
        <a:prstGeom prst="circularArrow">
          <a:avLst>
            <a:gd name="adj1" fmla="val 5274"/>
            <a:gd name="adj2" fmla="val 312630"/>
            <a:gd name="adj3" fmla="val 14304824"/>
            <a:gd name="adj4" fmla="val 17082279"/>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95A8C-A2BC-B240-BD11-8588002B5A4C}">
      <dsp:nvSpPr>
        <dsp:cNvPr id="0" name=""/>
        <dsp:cNvSpPr/>
      </dsp:nvSpPr>
      <dsp:spPr>
        <a:xfrm>
          <a:off x="1543047" y="392564"/>
          <a:ext cx="1595624" cy="797812"/>
        </a:xfrm>
        <a:prstGeom prst="round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200" kern="1200" dirty="0"/>
            <a:t>Research Goal Definition</a:t>
          </a:r>
        </a:p>
      </dsp:txBody>
      <dsp:txXfrm>
        <a:off x="1581993" y="431510"/>
        <a:ext cx="1517732" cy="719920"/>
      </dsp:txXfrm>
    </dsp:sp>
    <dsp:sp modelId="{BAADCFEB-5199-7440-B920-194B7C39FD11}">
      <dsp:nvSpPr>
        <dsp:cNvPr id="0" name=""/>
        <dsp:cNvSpPr/>
      </dsp:nvSpPr>
      <dsp:spPr>
        <a:xfrm>
          <a:off x="3084814" y="1282704"/>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Adversary Tradecraft Understanding</a:t>
          </a:r>
        </a:p>
      </dsp:txBody>
      <dsp:txXfrm>
        <a:off x="3123760" y="1321650"/>
        <a:ext cx="1517732" cy="719920"/>
      </dsp:txXfrm>
    </dsp:sp>
    <dsp:sp modelId="{51CA0E68-0AFB-8749-B46B-612FD31636D1}">
      <dsp:nvSpPr>
        <dsp:cNvPr id="0" name=""/>
        <dsp:cNvSpPr/>
      </dsp:nvSpPr>
      <dsp:spPr>
        <a:xfrm>
          <a:off x="3084814" y="3062983"/>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Telemetry Collection and Documentation</a:t>
          </a:r>
        </a:p>
      </dsp:txBody>
      <dsp:txXfrm>
        <a:off x="3123760" y="3101929"/>
        <a:ext cx="1517732" cy="719920"/>
      </dsp:txXfrm>
    </dsp:sp>
    <dsp:sp modelId="{1EA8ADD2-0DCE-CE4E-9363-F777707AC1DB}">
      <dsp:nvSpPr>
        <dsp:cNvPr id="0" name=""/>
        <dsp:cNvSpPr/>
      </dsp:nvSpPr>
      <dsp:spPr>
        <a:xfrm>
          <a:off x="1543047" y="3953123"/>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Data Analysis and Modeling</a:t>
          </a:r>
        </a:p>
      </dsp:txBody>
      <dsp:txXfrm>
        <a:off x="1581993" y="3992069"/>
        <a:ext cx="1517732" cy="719920"/>
      </dsp:txXfrm>
    </dsp:sp>
    <dsp:sp modelId="{C6F89C04-5B2B-DD42-A43E-9DF1C5412F78}">
      <dsp:nvSpPr>
        <dsp:cNvPr id="0" name=""/>
        <dsp:cNvSpPr/>
      </dsp:nvSpPr>
      <dsp:spPr>
        <a:xfrm>
          <a:off x="1279" y="3062983"/>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sp:txBody>
      <dsp:txXfrm>
        <a:off x="40225" y="3101929"/>
        <a:ext cx="1517732" cy="719920"/>
      </dsp:txXfrm>
    </dsp:sp>
    <dsp:sp modelId="{153E7002-D7DA-534A-820D-2C882C66637F}">
      <dsp:nvSpPr>
        <dsp:cNvPr id="0" name=""/>
        <dsp:cNvSpPr/>
      </dsp:nvSpPr>
      <dsp:spPr>
        <a:xfrm>
          <a:off x="1279" y="1282704"/>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sp:txBody>
      <dsp:txXfrm>
        <a:off x="40225" y="1321650"/>
        <a:ext cx="1517732" cy="7199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8819A-1799-4E4C-9408-5DC4A8E9382A}">
      <dsp:nvSpPr>
        <dsp:cNvPr id="0" name=""/>
        <dsp:cNvSpPr/>
      </dsp:nvSpPr>
      <dsp:spPr>
        <a:xfrm>
          <a:off x="146665" y="385700"/>
          <a:ext cx="4388388" cy="4388388"/>
        </a:xfrm>
        <a:prstGeom prst="circularArrow">
          <a:avLst>
            <a:gd name="adj1" fmla="val 5274"/>
            <a:gd name="adj2" fmla="val 312630"/>
            <a:gd name="adj3" fmla="val 14304824"/>
            <a:gd name="adj4" fmla="val 17082279"/>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95A8C-A2BC-B240-BD11-8588002B5A4C}">
      <dsp:nvSpPr>
        <dsp:cNvPr id="0" name=""/>
        <dsp:cNvSpPr/>
      </dsp:nvSpPr>
      <dsp:spPr>
        <a:xfrm>
          <a:off x="1543047" y="392564"/>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Research Goal Definition</a:t>
          </a:r>
        </a:p>
      </dsp:txBody>
      <dsp:txXfrm>
        <a:off x="1581993" y="431510"/>
        <a:ext cx="1517732" cy="719920"/>
      </dsp:txXfrm>
    </dsp:sp>
    <dsp:sp modelId="{BAADCFEB-5199-7440-B920-194B7C39FD11}">
      <dsp:nvSpPr>
        <dsp:cNvPr id="0" name=""/>
        <dsp:cNvSpPr/>
      </dsp:nvSpPr>
      <dsp:spPr>
        <a:xfrm>
          <a:off x="3084814" y="1282704"/>
          <a:ext cx="1595624" cy="797812"/>
        </a:xfrm>
        <a:prstGeom prst="round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Arial"/>
              <a:ea typeface="+mn-ea"/>
              <a:cs typeface="+mn-cs"/>
            </a:rPr>
            <a:t>Adversary Tradecraft Understanding</a:t>
          </a:r>
        </a:p>
      </dsp:txBody>
      <dsp:txXfrm>
        <a:off x="3123760" y="1321650"/>
        <a:ext cx="1517732" cy="719920"/>
      </dsp:txXfrm>
    </dsp:sp>
    <dsp:sp modelId="{51CA0E68-0AFB-8749-B46B-612FD31636D1}">
      <dsp:nvSpPr>
        <dsp:cNvPr id="0" name=""/>
        <dsp:cNvSpPr/>
      </dsp:nvSpPr>
      <dsp:spPr>
        <a:xfrm>
          <a:off x="3084814" y="3062983"/>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Telemetry Collection and Documentation</a:t>
          </a:r>
        </a:p>
      </dsp:txBody>
      <dsp:txXfrm>
        <a:off x="3123760" y="3101929"/>
        <a:ext cx="1517732" cy="719920"/>
      </dsp:txXfrm>
    </dsp:sp>
    <dsp:sp modelId="{1EA8ADD2-0DCE-CE4E-9363-F777707AC1DB}">
      <dsp:nvSpPr>
        <dsp:cNvPr id="0" name=""/>
        <dsp:cNvSpPr/>
      </dsp:nvSpPr>
      <dsp:spPr>
        <a:xfrm>
          <a:off x="1543047" y="3953123"/>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Data Analysis and Modeling</a:t>
          </a:r>
        </a:p>
      </dsp:txBody>
      <dsp:txXfrm>
        <a:off x="1581993" y="3992069"/>
        <a:ext cx="1517732" cy="719920"/>
      </dsp:txXfrm>
    </dsp:sp>
    <dsp:sp modelId="{C6F89C04-5B2B-DD42-A43E-9DF1C5412F78}">
      <dsp:nvSpPr>
        <dsp:cNvPr id="0" name=""/>
        <dsp:cNvSpPr/>
      </dsp:nvSpPr>
      <dsp:spPr>
        <a:xfrm>
          <a:off x="1279" y="3062983"/>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sp:txBody>
      <dsp:txXfrm>
        <a:off x="40225" y="3101929"/>
        <a:ext cx="1517732" cy="719920"/>
      </dsp:txXfrm>
    </dsp:sp>
    <dsp:sp modelId="{153E7002-D7DA-534A-820D-2C882C66637F}">
      <dsp:nvSpPr>
        <dsp:cNvPr id="0" name=""/>
        <dsp:cNvSpPr/>
      </dsp:nvSpPr>
      <dsp:spPr>
        <a:xfrm>
          <a:off x="1279" y="1282704"/>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sp:txBody>
      <dsp:txXfrm>
        <a:off x="40225" y="1321650"/>
        <a:ext cx="1517732" cy="7199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8819A-1799-4E4C-9408-5DC4A8E9382A}">
      <dsp:nvSpPr>
        <dsp:cNvPr id="0" name=""/>
        <dsp:cNvSpPr/>
      </dsp:nvSpPr>
      <dsp:spPr>
        <a:xfrm>
          <a:off x="146665" y="385700"/>
          <a:ext cx="4388388" cy="4388388"/>
        </a:xfrm>
        <a:prstGeom prst="circularArrow">
          <a:avLst>
            <a:gd name="adj1" fmla="val 5274"/>
            <a:gd name="adj2" fmla="val 312630"/>
            <a:gd name="adj3" fmla="val 14304824"/>
            <a:gd name="adj4" fmla="val 17082279"/>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95A8C-A2BC-B240-BD11-8588002B5A4C}">
      <dsp:nvSpPr>
        <dsp:cNvPr id="0" name=""/>
        <dsp:cNvSpPr/>
      </dsp:nvSpPr>
      <dsp:spPr>
        <a:xfrm>
          <a:off x="1543047" y="392564"/>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Research Goal Definition</a:t>
          </a:r>
        </a:p>
      </dsp:txBody>
      <dsp:txXfrm>
        <a:off x="1581993" y="431510"/>
        <a:ext cx="1517732" cy="719920"/>
      </dsp:txXfrm>
    </dsp:sp>
    <dsp:sp modelId="{BAADCFEB-5199-7440-B920-194B7C39FD11}">
      <dsp:nvSpPr>
        <dsp:cNvPr id="0" name=""/>
        <dsp:cNvSpPr/>
      </dsp:nvSpPr>
      <dsp:spPr>
        <a:xfrm>
          <a:off x="3084814" y="1282704"/>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Adversary Tradecraft Understanding</a:t>
          </a:r>
        </a:p>
      </dsp:txBody>
      <dsp:txXfrm>
        <a:off x="3123760" y="1321650"/>
        <a:ext cx="1517732" cy="719920"/>
      </dsp:txXfrm>
    </dsp:sp>
    <dsp:sp modelId="{51CA0E68-0AFB-8749-B46B-612FD31636D1}">
      <dsp:nvSpPr>
        <dsp:cNvPr id="0" name=""/>
        <dsp:cNvSpPr/>
      </dsp:nvSpPr>
      <dsp:spPr>
        <a:xfrm>
          <a:off x="3084814" y="3062983"/>
          <a:ext cx="1595624" cy="797812"/>
        </a:xfrm>
        <a:prstGeom prst="round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Arial"/>
              <a:ea typeface="+mn-ea"/>
              <a:cs typeface="+mn-cs"/>
            </a:rPr>
            <a:t>Telemetry Collection and Documentation</a:t>
          </a:r>
        </a:p>
      </dsp:txBody>
      <dsp:txXfrm>
        <a:off x="3123760" y="3101929"/>
        <a:ext cx="1517732" cy="719920"/>
      </dsp:txXfrm>
    </dsp:sp>
    <dsp:sp modelId="{1EA8ADD2-0DCE-CE4E-9363-F777707AC1DB}">
      <dsp:nvSpPr>
        <dsp:cNvPr id="0" name=""/>
        <dsp:cNvSpPr/>
      </dsp:nvSpPr>
      <dsp:spPr>
        <a:xfrm>
          <a:off x="1543047" y="3953123"/>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Data Analysis and Modeling</a:t>
          </a:r>
        </a:p>
      </dsp:txBody>
      <dsp:txXfrm>
        <a:off x="1581993" y="3992069"/>
        <a:ext cx="1517732" cy="719920"/>
      </dsp:txXfrm>
    </dsp:sp>
    <dsp:sp modelId="{C6F89C04-5B2B-DD42-A43E-9DF1C5412F78}">
      <dsp:nvSpPr>
        <dsp:cNvPr id="0" name=""/>
        <dsp:cNvSpPr/>
      </dsp:nvSpPr>
      <dsp:spPr>
        <a:xfrm>
          <a:off x="1279" y="3062983"/>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sp:txBody>
      <dsp:txXfrm>
        <a:off x="40225" y="3101929"/>
        <a:ext cx="1517732" cy="719920"/>
      </dsp:txXfrm>
    </dsp:sp>
    <dsp:sp modelId="{153E7002-D7DA-534A-820D-2C882C66637F}">
      <dsp:nvSpPr>
        <dsp:cNvPr id="0" name=""/>
        <dsp:cNvSpPr/>
      </dsp:nvSpPr>
      <dsp:spPr>
        <a:xfrm>
          <a:off x="1279" y="1282704"/>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sp:txBody>
      <dsp:txXfrm>
        <a:off x="40225" y="1321650"/>
        <a:ext cx="1517732" cy="7199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8819A-1799-4E4C-9408-5DC4A8E9382A}">
      <dsp:nvSpPr>
        <dsp:cNvPr id="0" name=""/>
        <dsp:cNvSpPr/>
      </dsp:nvSpPr>
      <dsp:spPr>
        <a:xfrm>
          <a:off x="146665" y="385700"/>
          <a:ext cx="4388388" cy="4388388"/>
        </a:xfrm>
        <a:prstGeom prst="circularArrow">
          <a:avLst>
            <a:gd name="adj1" fmla="val 5274"/>
            <a:gd name="adj2" fmla="val 312630"/>
            <a:gd name="adj3" fmla="val 14304824"/>
            <a:gd name="adj4" fmla="val 17082279"/>
            <a:gd name="adj5" fmla="val 547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995A8C-A2BC-B240-BD11-8588002B5A4C}">
      <dsp:nvSpPr>
        <dsp:cNvPr id="0" name=""/>
        <dsp:cNvSpPr/>
      </dsp:nvSpPr>
      <dsp:spPr>
        <a:xfrm>
          <a:off x="1543047" y="392564"/>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Research Goal Definition</a:t>
          </a:r>
        </a:p>
      </dsp:txBody>
      <dsp:txXfrm>
        <a:off x="1581993" y="431510"/>
        <a:ext cx="1517732" cy="719920"/>
      </dsp:txXfrm>
    </dsp:sp>
    <dsp:sp modelId="{BAADCFEB-5199-7440-B920-194B7C39FD11}">
      <dsp:nvSpPr>
        <dsp:cNvPr id="0" name=""/>
        <dsp:cNvSpPr/>
      </dsp:nvSpPr>
      <dsp:spPr>
        <a:xfrm>
          <a:off x="3084814" y="1282704"/>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Adversary Tradecraft Understanding</a:t>
          </a:r>
        </a:p>
      </dsp:txBody>
      <dsp:txXfrm>
        <a:off x="3123760" y="1321650"/>
        <a:ext cx="1517732" cy="719920"/>
      </dsp:txXfrm>
    </dsp:sp>
    <dsp:sp modelId="{51CA0E68-0AFB-8749-B46B-612FD31636D1}">
      <dsp:nvSpPr>
        <dsp:cNvPr id="0" name=""/>
        <dsp:cNvSpPr/>
      </dsp:nvSpPr>
      <dsp:spPr>
        <a:xfrm>
          <a:off x="3084814" y="3062983"/>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Telemetry Collection and Documentation</a:t>
          </a:r>
        </a:p>
      </dsp:txBody>
      <dsp:txXfrm>
        <a:off x="3123760" y="3101929"/>
        <a:ext cx="1517732" cy="719920"/>
      </dsp:txXfrm>
    </dsp:sp>
    <dsp:sp modelId="{1EA8ADD2-0DCE-CE4E-9363-F777707AC1DB}">
      <dsp:nvSpPr>
        <dsp:cNvPr id="0" name=""/>
        <dsp:cNvSpPr/>
      </dsp:nvSpPr>
      <dsp:spPr>
        <a:xfrm>
          <a:off x="1543047" y="3953123"/>
          <a:ext cx="1595624" cy="797812"/>
        </a:xfrm>
        <a:prstGeom prst="roundRect">
          <a:avLst/>
        </a:prstGeom>
        <a:solidFill>
          <a:schemeClr val="accent5"/>
        </a:solidFill>
        <a:ln w="25400" cap="flat"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FFFFFF"/>
              </a:solidFill>
              <a:latin typeface="Arial"/>
              <a:ea typeface="+mn-ea"/>
              <a:cs typeface="+mn-cs"/>
            </a:rPr>
            <a:t>Data Analysis and Modeling</a:t>
          </a:r>
        </a:p>
      </dsp:txBody>
      <dsp:txXfrm>
        <a:off x="1581993" y="3992069"/>
        <a:ext cx="1517732" cy="719920"/>
      </dsp:txXfrm>
    </dsp:sp>
    <dsp:sp modelId="{C6F89C04-5B2B-DD42-A43E-9DF1C5412F78}">
      <dsp:nvSpPr>
        <dsp:cNvPr id="0" name=""/>
        <dsp:cNvSpPr/>
      </dsp:nvSpPr>
      <dsp:spPr>
        <a:xfrm>
          <a:off x="1279" y="3062983"/>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200" kern="1200" dirty="0">
              <a:solidFill>
                <a:srgbClr val="611BB8"/>
              </a:solidFill>
              <a:latin typeface="Arial"/>
              <a:ea typeface="+mn-ea"/>
              <a:cs typeface="+mn-cs"/>
            </a:rPr>
            <a:t>Detection Strategy Validation &amp; Documentation</a:t>
          </a:r>
        </a:p>
      </dsp:txBody>
      <dsp:txXfrm>
        <a:off x="40225" y="3101929"/>
        <a:ext cx="1517732" cy="719920"/>
      </dsp:txXfrm>
    </dsp:sp>
    <dsp:sp modelId="{153E7002-D7DA-534A-820D-2C882C66637F}">
      <dsp:nvSpPr>
        <dsp:cNvPr id="0" name=""/>
        <dsp:cNvSpPr/>
      </dsp:nvSpPr>
      <dsp:spPr>
        <a:xfrm>
          <a:off x="1279" y="1282704"/>
          <a:ext cx="1595624" cy="797812"/>
        </a:xfrm>
        <a:prstGeom prst="roundRect">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977900">
            <a:lnSpc>
              <a:spcPct val="90000"/>
            </a:lnSpc>
            <a:spcBef>
              <a:spcPct val="0"/>
            </a:spcBef>
            <a:spcAft>
              <a:spcPct val="35000"/>
            </a:spcAft>
            <a:buNone/>
          </a:pPr>
          <a:r>
            <a:rPr lang="en-US" sz="1200" kern="1200" dirty="0">
              <a:solidFill>
                <a:srgbClr val="611BB8"/>
              </a:solidFill>
              <a:latin typeface="Arial"/>
              <a:ea typeface="+mn-ea"/>
              <a:cs typeface="+mn-cs"/>
            </a:rPr>
            <a:t>Detection Research Sharing</a:t>
          </a:r>
        </a:p>
      </dsp:txBody>
      <dsp:txXfrm>
        <a:off x="40225" y="1321650"/>
        <a:ext cx="1517732" cy="71992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e1820f7b9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e1820f7b9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1820f7b9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e1820f7b9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673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1820f7b9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e1820f7b9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2ae7459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2ae7459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160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e1820f7b9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e1820f7b9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277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1820f7b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1820f7b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1820f7b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1820f7b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977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1820f7b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1820f7b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189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2ae7459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2ae7459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328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820f7b9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820f7b9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820f7b9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820f7b9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106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2ae7459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2ae7459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820f7b9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820f7b9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975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820f7b9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820f7b9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5543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1820f7b9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1820f7b9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045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1820f7b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1820f7b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1207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988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956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263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701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648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2ae7459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2ae7459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072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293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766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623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1820f7b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1820f7b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543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32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334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91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1820f7b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1820f7b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817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1820f7b9a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1820f7b9a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1820f7b9a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1820f7b9a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2ae7459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2ae7459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529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1820f7b9a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1820f7b9a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1820f7b9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1820f7b9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1820f7b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1820f7b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553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656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1069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9104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422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1820f7b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1820f7b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2088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1820f7b9a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1820f7b9a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5457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1820f7b9a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1820f7b9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596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2ae7459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2ae7459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98612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1820f7b9a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1820f7b9a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1820f7b9a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1820f7b9a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482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1820f7b9a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1820f7b9a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13764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2ae7459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2ae7459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9010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2ae7459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2ae7459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55500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1820f7b9a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1820f7b9a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e1820f7b9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e1820f7b9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2ae7459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2ae7459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89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e1820f7b9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e1820f7b9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e1820f7b9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e1820f7b9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528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5" name="Google Shape;69;p15">
            <a:extLst>
              <a:ext uri="{FF2B5EF4-FFF2-40B4-BE49-F238E27FC236}">
                <a16:creationId xmlns:a16="http://schemas.microsoft.com/office/drawing/2014/main" id="{D686A2FD-4F4F-2B41-9381-5870CBF04373}"/>
              </a:ext>
            </a:extLst>
          </p:cNvPr>
          <p:cNvPicPr preferRelativeResize="0"/>
          <p:nvPr userDrawn="1"/>
        </p:nvPicPr>
        <p:blipFill>
          <a:blip r:embed="rId2">
            <a:alphaModFix amt="56000"/>
            <a:extLst>
              <a:ext uri="{BEBA8EAE-BF5A-486C-A8C5-ECC9F3942E4B}">
                <a14:imgProps xmlns:a14="http://schemas.microsoft.com/office/drawing/2010/main">
                  <a14:imgLayer r:embed="rId3">
                    <a14:imgEffect>
                      <a14:colorTemperature colorTemp="5204"/>
                    </a14:imgEffect>
                    <a14:imgEffect>
                      <a14:saturation sat="219000"/>
                    </a14:imgEffect>
                  </a14:imgLayer>
                </a14:imgProps>
              </a:ext>
            </a:extLst>
          </a:blip>
          <a:stretch>
            <a:fillRect/>
          </a:stretch>
        </p:blipFill>
        <p:spPr>
          <a:xfrm>
            <a:off x="0" y="0"/>
            <a:ext cx="9144000" cy="5143500"/>
          </a:xfrm>
          <a:prstGeom prst="rect">
            <a:avLst/>
          </a:prstGeom>
          <a:noFill/>
          <a:ln>
            <a:noFill/>
          </a:ln>
        </p:spPr>
      </p:pic>
      <p:sp>
        <p:nvSpPr>
          <p:cNvPr id="16" name="Google Shape;16;p3"/>
          <p:cNvSpPr txBox="1">
            <a:spLocks noGrp="1"/>
          </p:cNvSpPr>
          <p:nvPr>
            <p:ph type="title"/>
          </p:nvPr>
        </p:nvSpPr>
        <p:spPr>
          <a:xfrm>
            <a:off x="104875" y="2691245"/>
            <a:ext cx="3718980" cy="2331028"/>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dirty="0"/>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userDrawn="1">
  <p:cSld name="SECTION_TITLE_AND_DESCRIPTION">
    <p:spTree>
      <p:nvGrpSpPr>
        <p:cNvPr id="1" name="Shape 37"/>
        <p:cNvGrpSpPr/>
        <p:nvPr/>
      </p:nvGrpSpPr>
      <p:grpSpPr>
        <a:xfrm>
          <a:off x="0" y="0"/>
          <a:ext cx="0" cy="0"/>
          <a:chOff x="0" y="0"/>
          <a:chExt cx="0" cy="0"/>
        </a:xfrm>
      </p:grpSpPr>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69;p15">
            <a:extLst>
              <a:ext uri="{FF2B5EF4-FFF2-40B4-BE49-F238E27FC236}">
                <a16:creationId xmlns:a16="http://schemas.microsoft.com/office/drawing/2014/main" id="{98509500-58DB-FC49-AE44-1E3A6753E6FE}"/>
              </a:ext>
            </a:extLst>
          </p:cNvPr>
          <p:cNvPicPr preferRelativeResize="0"/>
          <p:nvPr userDrawn="1"/>
        </p:nvPicPr>
        <p:blipFill rotWithShape="1">
          <a:blip r:embed="rId2">
            <a:alphaModFix/>
            <a:extLst>
              <a:ext uri="{BEBA8EAE-BF5A-486C-A8C5-ECC9F3942E4B}">
                <a14:imgProps xmlns:a14="http://schemas.microsoft.com/office/drawing/2010/main">
                  <a14:imgLayer r:embed="rId3">
                    <a14:imgEffect>
                      <a14:colorTemperature colorTemp="5204"/>
                    </a14:imgEffect>
                    <a14:imgEffect>
                      <a14:saturation sat="219000"/>
                    </a14:imgEffect>
                  </a14:imgLayer>
                </a14:imgProps>
              </a:ext>
            </a:extLst>
          </a:blip>
          <a:srcRect l="31187" r="12459"/>
          <a:stretch/>
        </p:blipFill>
        <p:spPr>
          <a:xfrm>
            <a:off x="4468090" y="0"/>
            <a:ext cx="4668977"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 name="Google Shape;69;p15">
            <a:extLst>
              <a:ext uri="{FF2B5EF4-FFF2-40B4-BE49-F238E27FC236}">
                <a16:creationId xmlns:a16="http://schemas.microsoft.com/office/drawing/2014/main" id="{97A78A19-7C2D-0943-BC38-F1550EBBB7C8}"/>
              </a:ext>
            </a:extLst>
          </p:cNvPr>
          <p:cNvPicPr preferRelativeResize="0"/>
          <p:nvPr userDrawn="1"/>
        </p:nvPicPr>
        <p:blipFill>
          <a:blip r:embed="rId2">
            <a:alphaModFix amt="15000"/>
          </a:blip>
          <a:stretch>
            <a:fill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6" name="Google Shape;69;p15">
            <a:extLst>
              <a:ext uri="{FF2B5EF4-FFF2-40B4-BE49-F238E27FC236}">
                <a16:creationId xmlns:a16="http://schemas.microsoft.com/office/drawing/2014/main" id="{DF4E9A68-DAAE-5644-B1BC-84D19D7A8CDC}"/>
              </a:ext>
            </a:extLst>
          </p:cNvPr>
          <p:cNvPicPr preferRelativeResize="0"/>
          <p:nvPr userDrawn="1"/>
        </p:nvPicPr>
        <p:blipFill>
          <a:blip r:embed="rId2">
            <a:alphaModFix amt="15000"/>
          </a:blip>
          <a:stretch>
            <a:fillRect/>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5" name="Google Shape;69;p15">
            <a:extLst>
              <a:ext uri="{FF2B5EF4-FFF2-40B4-BE49-F238E27FC236}">
                <a16:creationId xmlns:a16="http://schemas.microsoft.com/office/drawing/2014/main" id="{4039C753-D525-D144-9A45-51EE764EA562}"/>
              </a:ext>
            </a:extLst>
          </p:cNvPr>
          <p:cNvPicPr preferRelativeResize="0"/>
          <p:nvPr userDrawn="1"/>
        </p:nvPicPr>
        <p:blipFill>
          <a:blip r:embed="rId2">
            <a:alphaModFix amt="15000"/>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0" r:id="rId4"/>
    <p:sldLayoutId id="2147483651" r:id="rId5"/>
    <p:sldLayoutId id="2147483653" r:id="rId6"/>
    <p:sldLayoutId id="2147483654"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windows/win32/secauthz/access-control-lists"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dotnet/framework/unmanaged-api/profiling/profiling-overview" TargetMode="External"/><Relationship Id="rId2" Type="http://schemas.openxmlformats.org/officeDocument/2006/relationships/hyperlink" Target="https://docs.microsoft.com/en-us/dotnet/standard/clr"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OTRF/OSSEM-DD"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github.com/OTRF/OSSEM-DD/blob/main/windows/sysmon/events/event-7.ym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medium.com/threat-hunters-forge/mordor-pcaps-part-1-capturing-network-packets-from-windows-endpoints-with-network-shell-e117b84ec971"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github.com/williballenthin/python-evtx"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OTRF/openhunt/blob/master/openhunt/logparser.py"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github.com/microsoft/etl2pcap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docs.microsoft.com/en-us/dotnet/framework/unmanaged-api/profiling/setting-up-a-profiling-environment"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dotnet/framework/unmanaged-api/profiling/setting-up-a-profiling-environment" TargetMode="External"/><Relationship Id="rId2" Type="http://schemas.openxmlformats.org/officeDocument/2006/relationships/hyperlink" Target="https://docs.microsoft.com/en-us/windows/win32/sysinfo/registry"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hyperlink" Target="https://redcanary.com/blog/cor_profiler-for-persistence/" TargetMode="External"/><Relationship Id="rId2" Type="http://schemas.openxmlformats.org/officeDocument/2006/relationships/hyperlink" Target="https://docs.microsoft.com/en-us/windows/win32/com/inprocserver" TargetMode="Externa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hyperlink" Target="https://docs.microsoft.com/en-us/windows/win32/secauthz/access-control-lists"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docs.microsoft.com/en-us/windows/win32/secauthz/access-control-lists"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9" name="Google Shape;59;p13"/>
          <p:cNvSpPr txBox="1">
            <a:spLocks noGrp="1"/>
          </p:cNvSpPr>
          <p:nvPr>
            <p:ph type="title"/>
          </p:nvPr>
        </p:nvSpPr>
        <p:spPr>
          <a:xfrm>
            <a:off x="0" y="2848050"/>
            <a:ext cx="4369800" cy="2355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Detecting COR_PROFILER Manipulation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FC14B-1229-0745-B10B-46776FC96FED}"/>
              </a:ext>
            </a:extLst>
          </p:cNvPr>
          <p:cNvSpPr>
            <a:spLocks noGrp="1"/>
          </p:cNvSpPr>
          <p:nvPr>
            <p:ph type="title"/>
          </p:nvPr>
        </p:nvSpPr>
        <p:spPr/>
        <p:txBody>
          <a:bodyPr anchor="ctr" anchorCtr="0">
            <a:noAutofit/>
          </a:bodyPr>
          <a:lstStyle/>
          <a:p>
            <a:r>
              <a:rPr lang="en-US" sz="2700" dirty="0"/>
              <a:t>System Access Control List (SACL)</a:t>
            </a:r>
          </a:p>
        </p:txBody>
      </p:sp>
      <p:sp>
        <p:nvSpPr>
          <p:cNvPr id="5" name="Text Placeholder 2">
            <a:extLst>
              <a:ext uri="{FF2B5EF4-FFF2-40B4-BE49-F238E27FC236}">
                <a16:creationId xmlns:a16="http://schemas.microsoft.com/office/drawing/2014/main" id="{F5DEC9DA-99A1-1C4E-93EF-68A94BD911BB}"/>
              </a:ext>
            </a:extLst>
          </p:cNvPr>
          <p:cNvSpPr>
            <a:spLocks noGrp="1"/>
          </p:cNvSpPr>
          <p:nvPr>
            <p:ph type="body" idx="1"/>
          </p:nvPr>
        </p:nvSpPr>
        <p:spPr/>
        <p:txBody>
          <a:bodyPr anchor="ctr" anchorCtr="0">
            <a:normAutofit/>
          </a:bodyPr>
          <a:lstStyle/>
          <a:p>
            <a:pPr marL="114300" indent="0" algn="ctr">
              <a:lnSpc>
                <a:spcPct val="110000"/>
              </a:lnSpc>
              <a:buNone/>
            </a:pPr>
            <a:r>
              <a:rPr lang="en-US" dirty="0">
                <a:solidFill>
                  <a:schemeClr val="bg2"/>
                </a:solidFill>
              </a:rPr>
              <a:t>“A system access control list (SACL) </a:t>
            </a:r>
            <a:r>
              <a:rPr lang="en-US" b="1" dirty="0">
                <a:solidFill>
                  <a:schemeClr val="bg2"/>
                </a:solidFill>
              </a:rPr>
              <a:t>enables administrators to log attempts to access a secured object. </a:t>
            </a:r>
            <a:r>
              <a:rPr lang="en-US" dirty="0">
                <a:solidFill>
                  <a:schemeClr val="bg2"/>
                </a:solidFill>
              </a:rPr>
              <a:t>Each ACE specifies the types of access attempts by a specified trustee that cause the system to generate a record in the security event log. An ACE in a SACL can generate audit records when an access attempt fails, when it succeeds, or both.”</a:t>
            </a:r>
          </a:p>
        </p:txBody>
      </p:sp>
      <p:sp>
        <p:nvSpPr>
          <p:cNvPr id="4" name="Rectangle 3">
            <a:extLst>
              <a:ext uri="{FF2B5EF4-FFF2-40B4-BE49-F238E27FC236}">
                <a16:creationId xmlns:a16="http://schemas.microsoft.com/office/drawing/2014/main" id="{20D49375-32A0-4042-B247-786C1A4E8669}"/>
              </a:ext>
            </a:extLst>
          </p:cNvPr>
          <p:cNvSpPr/>
          <p:nvPr/>
        </p:nvSpPr>
        <p:spPr>
          <a:xfrm>
            <a:off x="0" y="4774168"/>
            <a:ext cx="9144000" cy="230832"/>
          </a:xfrm>
          <a:prstGeom prst="rect">
            <a:avLst/>
          </a:prstGeom>
        </p:spPr>
        <p:txBody>
          <a:bodyPr wrap="square">
            <a:spAutoFit/>
          </a:bodyPr>
          <a:lstStyle/>
          <a:p>
            <a:pPr algn="ctr"/>
            <a:r>
              <a:rPr lang="en-US" sz="900" dirty="0">
                <a:hlinkClick r:id="rId2"/>
              </a:rPr>
              <a:t>https://docs.microsoft.com/en-us/windows/win32/secauthz/access-control-lists</a:t>
            </a:r>
            <a:endParaRPr lang="en-US" sz="900" dirty="0"/>
          </a:p>
        </p:txBody>
      </p:sp>
    </p:spTree>
    <p:extLst>
      <p:ext uri="{BB962C8B-B14F-4D97-AF65-F5344CB8AC3E}">
        <p14:creationId xmlns:p14="http://schemas.microsoft.com/office/powerpoint/2010/main" val="3532297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 dirty="0"/>
              <a:t>Network Environment</a:t>
            </a:r>
            <a:endParaRPr dirty="0"/>
          </a:p>
        </p:txBody>
      </p:sp>
      <p:sp>
        <p:nvSpPr>
          <p:cNvPr id="2" name="Subtitle 1">
            <a:extLst>
              <a:ext uri="{FF2B5EF4-FFF2-40B4-BE49-F238E27FC236}">
                <a16:creationId xmlns:a16="http://schemas.microsoft.com/office/drawing/2014/main" id="{D915087B-6A04-E049-9FB0-3F0449AEC6EA}"/>
              </a:ext>
            </a:extLst>
          </p:cNvPr>
          <p:cNvSpPr>
            <a:spLocks noGrp="1"/>
          </p:cNvSpPr>
          <p:nvPr>
            <p:ph type="subTitle" idx="1"/>
          </p:nvPr>
        </p:nvSpPr>
        <p:spPr/>
        <p:txBody>
          <a:bodyPr>
            <a:normAutofit/>
          </a:bodyPr>
          <a:lstStyle/>
          <a:p>
            <a:r>
              <a:rPr lang="en-US" dirty="0"/>
              <a:t>What are we protecting?</a:t>
            </a:r>
          </a:p>
        </p:txBody>
      </p:sp>
    </p:spTree>
    <p:extLst>
      <p:ext uri="{BB962C8B-B14F-4D97-AF65-F5344CB8AC3E}">
        <p14:creationId xmlns:p14="http://schemas.microsoft.com/office/powerpoint/2010/main" val="2726524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2C80C1-E1DA-464E-BFAC-CCEF477FA059}"/>
              </a:ext>
            </a:extLst>
          </p:cNvPr>
          <p:cNvSpPr>
            <a:spLocks noGrp="1"/>
          </p:cNvSpPr>
          <p:nvPr>
            <p:ph type="title"/>
          </p:nvPr>
        </p:nvSpPr>
        <p:spPr/>
        <p:txBody>
          <a:bodyPr>
            <a:normAutofit fontScale="90000"/>
          </a:bodyPr>
          <a:lstStyle/>
          <a:p>
            <a:r>
              <a:rPr lang="en-US" dirty="0"/>
              <a:t>Workstation for a Regular User: Windows 10</a:t>
            </a:r>
          </a:p>
        </p:txBody>
      </p:sp>
      <p:pic>
        <p:nvPicPr>
          <p:cNvPr id="6" name="Picture 5">
            <a:extLst>
              <a:ext uri="{FF2B5EF4-FFF2-40B4-BE49-F238E27FC236}">
                <a16:creationId xmlns:a16="http://schemas.microsoft.com/office/drawing/2014/main" id="{E1BDFC20-1941-E240-9C7C-F8D71048BD7A}"/>
              </a:ext>
            </a:extLst>
          </p:cNvPr>
          <p:cNvPicPr>
            <a:picLocks noChangeAspect="1"/>
          </p:cNvPicPr>
          <p:nvPr/>
        </p:nvPicPr>
        <p:blipFill>
          <a:blip r:embed="rId2"/>
          <a:stretch>
            <a:fillRect/>
          </a:stretch>
        </p:blipFill>
        <p:spPr>
          <a:xfrm>
            <a:off x="311700" y="1068425"/>
            <a:ext cx="6327581" cy="3957486"/>
          </a:xfrm>
          <a:prstGeom prst="rect">
            <a:avLst/>
          </a:prstGeom>
        </p:spPr>
      </p:pic>
    </p:spTree>
    <p:extLst>
      <p:ext uri="{BB962C8B-B14F-4D97-AF65-F5344CB8AC3E}">
        <p14:creationId xmlns:p14="http://schemas.microsoft.com/office/powerpoint/2010/main" val="120592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2C80C1-E1DA-464E-BFAC-CCEF477FA059}"/>
              </a:ext>
            </a:extLst>
          </p:cNvPr>
          <p:cNvSpPr>
            <a:spLocks noGrp="1"/>
          </p:cNvSpPr>
          <p:nvPr>
            <p:ph type="title"/>
          </p:nvPr>
        </p:nvSpPr>
        <p:spPr/>
        <p:txBody>
          <a:bodyPr>
            <a:normAutofit fontScale="90000"/>
          </a:bodyPr>
          <a:lstStyle/>
          <a:p>
            <a:r>
              <a:rPr lang="en-US" dirty="0"/>
              <a:t>Important File: Coach Mac Passwords</a:t>
            </a:r>
          </a:p>
        </p:txBody>
      </p:sp>
      <p:pic>
        <p:nvPicPr>
          <p:cNvPr id="6" name="Picture 5">
            <a:extLst>
              <a:ext uri="{FF2B5EF4-FFF2-40B4-BE49-F238E27FC236}">
                <a16:creationId xmlns:a16="http://schemas.microsoft.com/office/drawing/2014/main" id="{E1BDFC20-1941-E240-9C7C-F8D71048BD7A}"/>
              </a:ext>
            </a:extLst>
          </p:cNvPr>
          <p:cNvPicPr>
            <a:picLocks noChangeAspect="1"/>
          </p:cNvPicPr>
          <p:nvPr/>
        </p:nvPicPr>
        <p:blipFill>
          <a:blip r:embed="rId2"/>
          <a:stretch>
            <a:fillRect/>
          </a:stretch>
        </p:blipFill>
        <p:spPr>
          <a:xfrm>
            <a:off x="311700" y="1068425"/>
            <a:ext cx="6327581" cy="3957486"/>
          </a:xfrm>
          <a:prstGeom prst="rect">
            <a:avLst/>
          </a:prstGeom>
        </p:spPr>
      </p:pic>
      <p:pic>
        <p:nvPicPr>
          <p:cNvPr id="7" name="Picture 6">
            <a:extLst>
              <a:ext uri="{FF2B5EF4-FFF2-40B4-BE49-F238E27FC236}">
                <a16:creationId xmlns:a16="http://schemas.microsoft.com/office/drawing/2014/main" id="{558BFE2C-3FD5-4948-B8E4-F9258A71F3FB}"/>
              </a:ext>
            </a:extLst>
          </p:cNvPr>
          <p:cNvPicPr>
            <a:picLocks noChangeAspect="1"/>
          </p:cNvPicPr>
          <p:nvPr/>
        </p:nvPicPr>
        <p:blipFill>
          <a:blip r:embed="rId3"/>
          <a:stretch>
            <a:fillRect/>
          </a:stretch>
        </p:blipFill>
        <p:spPr>
          <a:xfrm>
            <a:off x="772660" y="1691825"/>
            <a:ext cx="5405659" cy="2808223"/>
          </a:xfrm>
          <a:prstGeom prst="rect">
            <a:avLst/>
          </a:prstGeom>
        </p:spPr>
      </p:pic>
      <p:sp>
        <p:nvSpPr>
          <p:cNvPr id="2" name="Rounded Rectangle 1">
            <a:extLst>
              <a:ext uri="{FF2B5EF4-FFF2-40B4-BE49-F238E27FC236}">
                <a16:creationId xmlns:a16="http://schemas.microsoft.com/office/drawing/2014/main" id="{3720C755-8770-B44D-A8FF-0222A0382CF8}"/>
              </a:ext>
            </a:extLst>
          </p:cNvPr>
          <p:cNvSpPr/>
          <p:nvPr/>
        </p:nvSpPr>
        <p:spPr>
          <a:xfrm>
            <a:off x="1901163" y="2499799"/>
            <a:ext cx="717047" cy="2828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044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2C80C1-E1DA-464E-BFAC-CCEF477FA059}"/>
              </a:ext>
            </a:extLst>
          </p:cNvPr>
          <p:cNvSpPr>
            <a:spLocks noGrp="1"/>
          </p:cNvSpPr>
          <p:nvPr>
            <p:ph type="title"/>
          </p:nvPr>
        </p:nvSpPr>
        <p:spPr/>
        <p:txBody>
          <a:bodyPr>
            <a:normAutofit fontScale="90000"/>
          </a:bodyPr>
          <a:lstStyle/>
          <a:p>
            <a:r>
              <a:rPr lang="en-US" dirty="0"/>
              <a:t>Important File: Coach Mac Passwords</a:t>
            </a:r>
          </a:p>
        </p:txBody>
      </p:sp>
      <p:pic>
        <p:nvPicPr>
          <p:cNvPr id="6" name="Picture 5">
            <a:extLst>
              <a:ext uri="{FF2B5EF4-FFF2-40B4-BE49-F238E27FC236}">
                <a16:creationId xmlns:a16="http://schemas.microsoft.com/office/drawing/2014/main" id="{E1BDFC20-1941-E240-9C7C-F8D71048BD7A}"/>
              </a:ext>
            </a:extLst>
          </p:cNvPr>
          <p:cNvPicPr>
            <a:picLocks noChangeAspect="1"/>
          </p:cNvPicPr>
          <p:nvPr/>
        </p:nvPicPr>
        <p:blipFill>
          <a:blip r:embed="rId2"/>
          <a:stretch>
            <a:fillRect/>
          </a:stretch>
        </p:blipFill>
        <p:spPr>
          <a:xfrm>
            <a:off x="311700" y="1068425"/>
            <a:ext cx="6327581" cy="3957486"/>
          </a:xfrm>
          <a:prstGeom prst="rect">
            <a:avLst/>
          </a:prstGeom>
        </p:spPr>
      </p:pic>
      <p:pic>
        <p:nvPicPr>
          <p:cNvPr id="7" name="Picture 6">
            <a:extLst>
              <a:ext uri="{FF2B5EF4-FFF2-40B4-BE49-F238E27FC236}">
                <a16:creationId xmlns:a16="http://schemas.microsoft.com/office/drawing/2014/main" id="{558BFE2C-3FD5-4948-B8E4-F9258A71F3FB}"/>
              </a:ext>
            </a:extLst>
          </p:cNvPr>
          <p:cNvPicPr>
            <a:picLocks noChangeAspect="1"/>
          </p:cNvPicPr>
          <p:nvPr/>
        </p:nvPicPr>
        <p:blipFill>
          <a:blip r:embed="rId3"/>
          <a:stretch>
            <a:fillRect/>
          </a:stretch>
        </p:blipFill>
        <p:spPr>
          <a:xfrm>
            <a:off x="772660" y="1691825"/>
            <a:ext cx="5405659" cy="2808223"/>
          </a:xfrm>
          <a:prstGeom prst="rect">
            <a:avLst/>
          </a:prstGeom>
        </p:spPr>
      </p:pic>
      <p:sp>
        <p:nvSpPr>
          <p:cNvPr id="2" name="Rounded Rectangle 1">
            <a:extLst>
              <a:ext uri="{FF2B5EF4-FFF2-40B4-BE49-F238E27FC236}">
                <a16:creationId xmlns:a16="http://schemas.microsoft.com/office/drawing/2014/main" id="{3720C755-8770-B44D-A8FF-0222A0382CF8}"/>
              </a:ext>
            </a:extLst>
          </p:cNvPr>
          <p:cNvSpPr/>
          <p:nvPr/>
        </p:nvSpPr>
        <p:spPr>
          <a:xfrm>
            <a:off x="1901163" y="2499799"/>
            <a:ext cx="717047" cy="2828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8981016-6769-2F4D-BA85-B94811E321CD}"/>
              </a:ext>
            </a:extLst>
          </p:cNvPr>
          <p:cNvPicPr>
            <a:picLocks noChangeAspect="1"/>
          </p:cNvPicPr>
          <p:nvPr/>
        </p:nvPicPr>
        <p:blipFill>
          <a:blip r:embed="rId4"/>
          <a:stretch>
            <a:fillRect/>
          </a:stretch>
        </p:blipFill>
        <p:spPr>
          <a:xfrm>
            <a:off x="2898568" y="1845503"/>
            <a:ext cx="5933732" cy="2500866"/>
          </a:xfrm>
          <a:prstGeom prst="rect">
            <a:avLst/>
          </a:prstGeom>
        </p:spPr>
      </p:pic>
    </p:spTree>
    <p:extLst>
      <p:ext uri="{BB962C8B-B14F-4D97-AF65-F5344CB8AC3E}">
        <p14:creationId xmlns:p14="http://schemas.microsoft.com/office/powerpoint/2010/main" val="2485793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2C80C1-E1DA-464E-BFAC-CCEF477FA059}"/>
              </a:ext>
            </a:extLst>
          </p:cNvPr>
          <p:cNvSpPr>
            <a:spLocks noGrp="1"/>
          </p:cNvSpPr>
          <p:nvPr>
            <p:ph type="title"/>
          </p:nvPr>
        </p:nvSpPr>
        <p:spPr/>
        <p:txBody>
          <a:bodyPr>
            <a:normAutofit fontScale="90000"/>
          </a:bodyPr>
          <a:lstStyle/>
          <a:p>
            <a:r>
              <a:rPr lang="en-US" dirty="0"/>
              <a:t>Important File: Coach Mac Passwords</a:t>
            </a:r>
          </a:p>
        </p:txBody>
      </p:sp>
      <p:pic>
        <p:nvPicPr>
          <p:cNvPr id="6" name="Picture 5">
            <a:extLst>
              <a:ext uri="{FF2B5EF4-FFF2-40B4-BE49-F238E27FC236}">
                <a16:creationId xmlns:a16="http://schemas.microsoft.com/office/drawing/2014/main" id="{E1BDFC20-1941-E240-9C7C-F8D71048BD7A}"/>
              </a:ext>
            </a:extLst>
          </p:cNvPr>
          <p:cNvPicPr>
            <a:picLocks noChangeAspect="1"/>
          </p:cNvPicPr>
          <p:nvPr/>
        </p:nvPicPr>
        <p:blipFill>
          <a:blip r:embed="rId2"/>
          <a:stretch>
            <a:fillRect/>
          </a:stretch>
        </p:blipFill>
        <p:spPr>
          <a:xfrm>
            <a:off x="311700" y="1068425"/>
            <a:ext cx="6327581" cy="3957486"/>
          </a:xfrm>
          <a:prstGeom prst="rect">
            <a:avLst/>
          </a:prstGeom>
        </p:spPr>
      </p:pic>
      <p:pic>
        <p:nvPicPr>
          <p:cNvPr id="7" name="Picture 6">
            <a:extLst>
              <a:ext uri="{FF2B5EF4-FFF2-40B4-BE49-F238E27FC236}">
                <a16:creationId xmlns:a16="http://schemas.microsoft.com/office/drawing/2014/main" id="{558BFE2C-3FD5-4948-B8E4-F9258A71F3FB}"/>
              </a:ext>
            </a:extLst>
          </p:cNvPr>
          <p:cNvPicPr>
            <a:picLocks noChangeAspect="1"/>
          </p:cNvPicPr>
          <p:nvPr/>
        </p:nvPicPr>
        <p:blipFill>
          <a:blip r:embed="rId3"/>
          <a:stretch>
            <a:fillRect/>
          </a:stretch>
        </p:blipFill>
        <p:spPr>
          <a:xfrm>
            <a:off x="772660" y="1691825"/>
            <a:ext cx="5405659" cy="2808223"/>
          </a:xfrm>
          <a:prstGeom prst="rect">
            <a:avLst/>
          </a:prstGeom>
        </p:spPr>
      </p:pic>
      <p:sp>
        <p:nvSpPr>
          <p:cNvPr id="2" name="Rounded Rectangle 1">
            <a:extLst>
              <a:ext uri="{FF2B5EF4-FFF2-40B4-BE49-F238E27FC236}">
                <a16:creationId xmlns:a16="http://schemas.microsoft.com/office/drawing/2014/main" id="{3720C755-8770-B44D-A8FF-0222A0382CF8}"/>
              </a:ext>
            </a:extLst>
          </p:cNvPr>
          <p:cNvSpPr/>
          <p:nvPr/>
        </p:nvSpPr>
        <p:spPr>
          <a:xfrm>
            <a:off x="1901163" y="2499799"/>
            <a:ext cx="717047" cy="2828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BDCEC67-C9C1-044C-A666-8483AABFD0CC}"/>
              </a:ext>
            </a:extLst>
          </p:cNvPr>
          <p:cNvPicPr>
            <a:picLocks noChangeAspect="1"/>
          </p:cNvPicPr>
          <p:nvPr/>
        </p:nvPicPr>
        <p:blipFill>
          <a:blip r:embed="rId4"/>
          <a:stretch>
            <a:fillRect/>
          </a:stretch>
        </p:blipFill>
        <p:spPr>
          <a:xfrm>
            <a:off x="2898567" y="1851670"/>
            <a:ext cx="5933731" cy="2494699"/>
          </a:xfrm>
          <a:prstGeom prst="rect">
            <a:avLst/>
          </a:prstGeom>
        </p:spPr>
      </p:pic>
    </p:spTree>
    <p:extLst>
      <p:ext uri="{BB962C8B-B14F-4D97-AF65-F5344CB8AC3E}">
        <p14:creationId xmlns:p14="http://schemas.microsoft.com/office/powerpoint/2010/main" val="2900033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prstGeom prst="rect">
            <a:avLst/>
          </a:prstGeom>
        </p:spPr>
        <p:txBody>
          <a:bodyPr spcFirstLastPara="1" wrap="square" lIns="91425" tIns="91425" rIns="91425" bIns="91425" anchor="ctr" anchorCtr="0">
            <a:normAutofit fontScale="90000"/>
          </a:bodyPr>
          <a:lstStyle/>
          <a:p>
            <a:pPr marL="0" lvl="0" indent="0" rtl="0">
              <a:spcBef>
                <a:spcPts val="0"/>
              </a:spcBef>
              <a:spcAft>
                <a:spcPts val="0"/>
              </a:spcAft>
              <a:buNone/>
            </a:pPr>
            <a:r>
              <a:rPr lang="en" dirty="0"/>
              <a:t>Detection Research Methodology</a:t>
            </a:r>
            <a:endParaRPr dirty="0"/>
          </a:p>
        </p:txBody>
      </p:sp>
      <p:sp>
        <p:nvSpPr>
          <p:cNvPr id="2" name="Subtitle 1">
            <a:extLst>
              <a:ext uri="{FF2B5EF4-FFF2-40B4-BE49-F238E27FC236}">
                <a16:creationId xmlns:a16="http://schemas.microsoft.com/office/drawing/2014/main" id="{D915087B-6A04-E049-9FB0-3F0449AEC6EA}"/>
              </a:ext>
            </a:extLst>
          </p:cNvPr>
          <p:cNvSpPr>
            <a:spLocks noGrp="1"/>
          </p:cNvSpPr>
          <p:nvPr>
            <p:ph type="subTitle" idx="1"/>
          </p:nvPr>
        </p:nvSpPr>
        <p:spPr/>
        <p:txBody>
          <a:bodyPr>
            <a:normAutofit/>
          </a:bodyPr>
          <a:lstStyle/>
          <a:p>
            <a:r>
              <a:rPr lang="en-US" dirty="0"/>
              <a:t>A data-driven approach</a:t>
            </a:r>
          </a:p>
        </p:txBody>
      </p:sp>
    </p:spTree>
    <p:extLst>
      <p:ext uri="{BB962C8B-B14F-4D97-AF65-F5344CB8AC3E}">
        <p14:creationId xmlns:p14="http://schemas.microsoft.com/office/powerpoint/2010/main" val="2344553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7BEFAD-D007-4B4C-8258-507948B2394B}"/>
              </a:ext>
            </a:extLst>
          </p:cNvPr>
          <p:cNvSpPr>
            <a:spLocks noGrp="1"/>
          </p:cNvSpPr>
          <p:nvPr>
            <p:ph type="title"/>
          </p:nvPr>
        </p:nvSpPr>
        <p:spPr/>
        <p:txBody>
          <a:bodyPr>
            <a:normAutofit fontScale="90000"/>
          </a:bodyPr>
          <a:lstStyle/>
          <a:p>
            <a:r>
              <a:rPr lang="en-US" dirty="0"/>
              <a:t>Our main reference the past weeks!!</a:t>
            </a:r>
          </a:p>
        </p:txBody>
      </p:sp>
      <p:graphicFrame>
        <p:nvGraphicFramePr>
          <p:cNvPr id="6" name="Content Placeholder 8">
            <a:extLst>
              <a:ext uri="{FF2B5EF4-FFF2-40B4-BE49-F238E27FC236}">
                <a16:creationId xmlns:a16="http://schemas.microsoft.com/office/drawing/2014/main" id="{A70D81AF-2E12-1340-9E9D-6ACD621E507E}"/>
              </a:ext>
            </a:extLst>
          </p:cNvPr>
          <p:cNvGraphicFramePr>
            <a:graphicFrameLocks/>
          </p:cNvGraphicFramePr>
          <p:nvPr>
            <p:extLst>
              <p:ext uri="{D42A27DB-BD31-4B8C-83A1-F6EECF244321}">
                <p14:modId xmlns:p14="http://schemas.microsoft.com/office/powerpoint/2010/main" val="215789696"/>
              </p:ext>
            </p:extLst>
          </p:nvPr>
        </p:nvGraphicFramePr>
        <p:xfrm>
          <a:off x="311700" y="1225899"/>
          <a:ext cx="3902372" cy="372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9333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7BEFAD-D007-4B4C-8258-507948B2394B}"/>
              </a:ext>
            </a:extLst>
          </p:cNvPr>
          <p:cNvSpPr>
            <a:spLocks noGrp="1"/>
          </p:cNvSpPr>
          <p:nvPr>
            <p:ph type="title"/>
          </p:nvPr>
        </p:nvSpPr>
        <p:spPr/>
        <p:txBody>
          <a:bodyPr>
            <a:normAutofit fontScale="90000"/>
          </a:bodyPr>
          <a:lstStyle/>
          <a:p>
            <a:r>
              <a:rPr lang="en-US" dirty="0"/>
              <a:t>Our main reference the past weeks!!</a:t>
            </a:r>
          </a:p>
        </p:txBody>
      </p:sp>
      <p:graphicFrame>
        <p:nvGraphicFramePr>
          <p:cNvPr id="6" name="Content Placeholder 8">
            <a:extLst>
              <a:ext uri="{FF2B5EF4-FFF2-40B4-BE49-F238E27FC236}">
                <a16:creationId xmlns:a16="http://schemas.microsoft.com/office/drawing/2014/main" id="{A70D81AF-2E12-1340-9E9D-6ACD621E507E}"/>
              </a:ext>
            </a:extLst>
          </p:cNvPr>
          <p:cNvGraphicFramePr>
            <a:graphicFrameLocks/>
          </p:cNvGraphicFramePr>
          <p:nvPr/>
        </p:nvGraphicFramePr>
        <p:xfrm>
          <a:off x="311700" y="1225899"/>
          <a:ext cx="3902372" cy="372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2">
            <a:extLst>
              <a:ext uri="{FF2B5EF4-FFF2-40B4-BE49-F238E27FC236}">
                <a16:creationId xmlns:a16="http://schemas.microsoft.com/office/drawing/2014/main" id="{672CDB64-19BF-9443-9A1A-4D77A9D32B17}"/>
              </a:ext>
            </a:extLst>
          </p:cNvPr>
          <p:cNvSpPr>
            <a:spLocks noGrp="1"/>
          </p:cNvSpPr>
          <p:nvPr>
            <p:ph type="body" idx="1"/>
          </p:nvPr>
        </p:nvSpPr>
        <p:spPr>
          <a:xfrm>
            <a:off x="4929930" y="2055355"/>
            <a:ext cx="3565502" cy="1668348"/>
          </a:xfrm>
        </p:spPr>
        <p:txBody>
          <a:bodyPr anchor="ctr" anchorCtr="0">
            <a:normAutofit/>
          </a:bodyPr>
          <a:lstStyle/>
          <a:p>
            <a:pPr marL="114300" indent="0" algn="ctr">
              <a:lnSpc>
                <a:spcPct val="110000"/>
              </a:lnSpc>
              <a:buNone/>
            </a:pPr>
            <a:r>
              <a:rPr lang="en-US" dirty="0">
                <a:solidFill>
                  <a:schemeClr val="bg2"/>
                </a:solidFill>
              </a:rPr>
              <a:t>Tyler helped us to get a better understanding of the adversary tradecraft last week </a:t>
            </a:r>
          </a:p>
        </p:txBody>
      </p:sp>
      <p:pic>
        <p:nvPicPr>
          <p:cNvPr id="9" name="Graphic 8" descr="Beer with solid fill">
            <a:extLst>
              <a:ext uri="{FF2B5EF4-FFF2-40B4-BE49-F238E27FC236}">
                <a16:creationId xmlns:a16="http://schemas.microsoft.com/office/drawing/2014/main" id="{726C83BF-4698-1946-A58A-A5FF6C6C21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52303" y="2984362"/>
            <a:ext cx="401934" cy="401934"/>
          </a:xfrm>
          <a:prstGeom prst="rect">
            <a:avLst/>
          </a:prstGeom>
        </p:spPr>
      </p:pic>
      <p:cxnSp>
        <p:nvCxnSpPr>
          <p:cNvPr id="10" name="Straight Arrow Connector 9">
            <a:extLst>
              <a:ext uri="{FF2B5EF4-FFF2-40B4-BE49-F238E27FC236}">
                <a16:creationId xmlns:a16="http://schemas.microsoft.com/office/drawing/2014/main" id="{AD5F6AF0-4C6E-5447-92F5-EBFCFB968DEF}"/>
              </a:ext>
            </a:extLst>
          </p:cNvPr>
          <p:cNvCxnSpPr>
            <a:cxnSpLocks/>
          </p:cNvCxnSpPr>
          <p:nvPr/>
        </p:nvCxnSpPr>
        <p:spPr>
          <a:xfrm flipH="1" flipV="1">
            <a:off x="4340888" y="2441749"/>
            <a:ext cx="763675" cy="44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176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7BEFAD-D007-4B4C-8258-507948B2394B}"/>
              </a:ext>
            </a:extLst>
          </p:cNvPr>
          <p:cNvSpPr>
            <a:spLocks noGrp="1"/>
          </p:cNvSpPr>
          <p:nvPr>
            <p:ph type="title"/>
          </p:nvPr>
        </p:nvSpPr>
        <p:spPr/>
        <p:txBody>
          <a:bodyPr>
            <a:normAutofit fontScale="90000"/>
          </a:bodyPr>
          <a:lstStyle/>
          <a:p>
            <a:r>
              <a:rPr lang="en-US" dirty="0"/>
              <a:t>Our main reference the past weeks!!</a:t>
            </a:r>
          </a:p>
        </p:txBody>
      </p:sp>
      <p:graphicFrame>
        <p:nvGraphicFramePr>
          <p:cNvPr id="6" name="Content Placeholder 8">
            <a:extLst>
              <a:ext uri="{FF2B5EF4-FFF2-40B4-BE49-F238E27FC236}">
                <a16:creationId xmlns:a16="http://schemas.microsoft.com/office/drawing/2014/main" id="{A70D81AF-2E12-1340-9E9D-6ACD621E507E}"/>
              </a:ext>
            </a:extLst>
          </p:cNvPr>
          <p:cNvGraphicFramePr>
            <a:graphicFrameLocks/>
          </p:cNvGraphicFramePr>
          <p:nvPr>
            <p:extLst>
              <p:ext uri="{D42A27DB-BD31-4B8C-83A1-F6EECF244321}">
                <p14:modId xmlns:p14="http://schemas.microsoft.com/office/powerpoint/2010/main" val="1805778346"/>
              </p:ext>
            </p:extLst>
          </p:nvPr>
        </p:nvGraphicFramePr>
        <p:xfrm>
          <a:off x="311700" y="1225899"/>
          <a:ext cx="3902372" cy="3725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 Placeholder 2">
            <a:extLst>
              <a:ext uri="{FF2B5EF4-FFF2-40B4-BE49-F238E27FC236}">
                <a16:creationId xmlns:a16="http://schemas.microsoft.com/office/drawing/2014/main" id="{672CDB64-19BF-9443-9A1A-4D77A9D32B17}"/>
              </a:ext>
            </a:extLst>
          </p:cNvPr>
          <p:cNvSpPr>
            <a:spLocks noGrp="1"/>
          </p:cNvSpPr>
          <p:nvPr>
            <p:ph type="body" idx="1"/>
          </p:nvPr>
        </p:nvSpPr>
        <p:spPr>
          <a:xfrm>
            <a:off x="4929930" y="2055355"/>
            <a:ext cx="3565502" cy="1668348"/>
          </a:xfrm>
        </p:spPr>
        <p:txBody>
          <a:bodyPr anchor="ctr" anchorCtr="0">
            <a:normAutofit/>
          </a:bodyPr>
          <a:lstStyle/>
          <a:p>
            <a:pPr marL="114300" indent="0" algn="ctr">
              <a:lnSpc>
                <a:spcPct val="110000"/>
              </a:lnSpc>
              <a:buNone/>
            </a:pPr>
            <a:r>
              <a:rPr lang="en-US" dirty="0">
                <a:solidFill>
                  <a:schemeClr val="bg2"/>
                </a:solidFill>
              </a:rPr>
              <a:t>Today, we will focus on explaining these other steps</a:t>
            </a:r>
          </a:p>
        </p:txBody>
      </p:sp>
      <p:pic>
        <p:nvPicPr>
          <p:cNvPr id="3" name="Graphic 2" descr="Devil face with solid fill with solid fill">
            <a:extLst>
              <a:ext uri="{FF2B5EF4-FFF2-40B4-BE49-F238E27FC236}">
                <a16:creationId xmlns:a16="http://schemas.microsoft.com/office/drawing/2014/main" id="{BA33655A-5A13-D147-BF83-F460B20FF8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1370" y="2879641"/>
            <a:ext cx="416218" cy="416218"/>
          </a:xfrm>
          <a:prstGeom prst="rect">
            <a:avLst/>
          </a:prstGeom>
        </p:spPr>
      </p:pic>
    </p:spTree>
    <p:extLst>
      <p:ext uri="{BB962C8B-B14F-4D97-AF65-F5344CB8AC3E}">
        <p14:creationId xmlns:p14="http://schemas.microsoft.com/office/powerpoint/2010/main" val="2259386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Basic Concepts</a:t>
            </a:r>
            <a:endParaRPr dirty="0"/>
          </a:p>
        </p:txBody>
      </p:sp>
      <p:sp>
        <p:nvSpPr>
          <p:cNvPr id="2" name="Subtitle 1">
            <a:extLst>
              <a:ext uri="{FF2B5EF4-FFF2-40B4-BE49-F238E27FC236}">
                <a16:creationId xmlns:a16="http://schemas.microsoft.com/office/drawing/2014/main" id="{D915087B-6A04-E049-9FB0-3F0449AEC6EA}"/>
              </a:ext>
            </a:extLst>
          </p:cNvPr>
          <p:cNvSpPr>
            <a:spLocks noGrp="1"/>
          </p:cNvSpPr>
          <p:nvPr>
            <p:ph type="subTitle" idx="1"/>
          </p:nvPr>
        </p:nvSpPr>
        <p:spPr/>
        <p:txBody>
          <a:bodyPr>
            <a:normAutofit fontScale="77500" lnSpcReduction="20000"/>
          </a:bodyPr>
          <a:lstStyle/>
          <a:p>
            <a:r>
              <a:rPr lang="en-US" dirty="0"/>
              <a:t>Common Language Runtime (CLR), Profiler, Dynamic-Link Library (DLL), Environment Variables, Windows Registry, Access Control List (ACL), and System Access Control List (SACL)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 dirty="0"/>
              <a:t>Hypothesis Definition</a:t>
            </a:r>
            <a:endParaRPr dirty="0"/>
          </a:p>
        </p:txBody>
      </p:sp>
      <p:sp>
        <p:nvSpPr>
          <p:cNvPr id="2" name="Subtitle 1">
            <a:extLst>
              <a:ext uri="{FF2B5EF4-FFF2-40B4-BE49-F238E27FC236}">
                <a16:creationId xmlns:a16="http://schemas.microsoft.com/office/drawing/2014/main" id="{D915087B-6A04-E049-9FB0-3F0449AEC6EA}"/>
              </a:ext>
            </a:extLst>
          </p:cNvPr>
          <p:cNvSpPr>
            <a:spLocks noGrp="1"/>
          </p:cNvSpPr>
          <p:nvPr>
            <p:ph type="subTitle" idx="1"/>
          </p:nvPr>
        </p:nvSpPr>
        <p:spPr/>
        <p:txBody>
          <a:bodyPr>
            <a:normAutofit/>
          </a:bodyPr>
          <a:lstStyle/>
          <a:p>
            <a:r>
              <a:rPr lang="en-US" dirty="0"/>
              <a:t>Threat intelligence, business goals, hypothesis</a:t>
            </a:r>
          </a:p>
        </p:txBody>
      </p:sp>
      <p:graphicFrame>
        <p:nvGraphicFramePr>
          <p:cNvPr id="4" name="Content Placeholder 8">
            <a:extLst>
              <a:ext uri="{FF2B5EF4-FFF2-40B4-BE49-F238E27FC236}">
                <a16:creationId xmlns:a16="http://schemas.microsoft.com/office/drawing/2014/main" id="{64832F35-C4DE-824F-A495-6AF72BFF3BFE}"/>
              </a:ext>
            </a:extLst>
          </p:cNvPr>
          <p:cNvGraphicFramePr>
            <a:graphicFrameLocks/>
          </p:cNvGraphicFramePr>
          <p:nvPr>
            <p:extLst>
              <p:ext uri="{D42A27DB-BD31-4B8C-83A1-F6EECF244321}">
                <p14:modId xmlns:p14="http://schemas.microsoft.com/office/powerpoint/2010/main" val="1311158577"/>
              </p:ext>
            </p:extLst>
          </p:nvPr>
        </p:nvGraphicFramePr>
        <p:xfrm>
          <a:off x="4462280" y="0"/>
          <a:ext cx="468171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7205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7435AA-3654-614D-9CFC-D53F10C48BCE}"/>
              </a:ext>
            </a:extLst>
          </p:cNvPr>
          <p:cNvSpPr>
            <a:spLocks noGrp="1"/>
          </p:cNvSpPr>
          <p:nvPr>
            <p:ph type="title"/>
          </p:nvPr>
        </p:nvSpPr>
        <p:spPr/>
        <p:txBody>
          <a:bodyPr>
            <a:normAutofit fontScale="90000"/>
          </a:bodyPr>
          <a:lstStyle/>
          <a:p>
            <a:r>
              <a:rPr lang="en-US" dirty="0"/>
              <a:t>Threat Intelligence: Profiler DLL Behavior</a:t>
            </a:r>
          </a:p>
        </p:txBody>
      </p:sp>
      <p:cxnSp>
        <p:nvCxnSpPr>
          <p:cNvPr id="8" name="Straight Arrow Connector 7">
            <a:extLst>
              <a:ext uri="{FF2B5EF4-FFF2-40B4-BE49-F238E27FC236}">
                <a16:creationId xmlns:a16="http://schemas.microsoft.com/office/drawing/2014/main" id="{CFBECE1C-9546-914E-A9BF-A40A5ACE24F2}"/>
              </a:ext>
            </a:extLst>
          </p:cNvPr>
          <p:cNvCxnSpPr>
            <a:cxnSpLocks/>
          </p:cNvCxnSpPr>
          <p:nvPr/>
        </p:nvCxnSpPr>
        <p:spPr>
          <a:xfrm>
            <a:off x="290707" y="3071696"/>
            <a:ext cx="4952291" cy="0"/>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sp>
        <p:nvSpPr>
          <p:cNvPr id="9" name="TextBox 8">
            <a:extLst>
              <a:ext uri="{FF2B5EF4-FFF2-40B4-BE49-F238E27FC236}">
                <a16:creationId xmlns:a16="http://schemas.microsoft.com/office/drawing/2014/main" id="{018A6CFF-0F46-8944-AA5C-CFE97B86BDDA}"/>
              </a:ext>
            </a:extLst>
          </p:cNvPr>
          <p:cNvSpPr txBox="1"/>
          <p:nvPr/>
        </p:nvSpPr>
        <p:spPr>
          <a:xfrm>
            <a:off x="5083746" y="3085438"/>
            <a:ext cx="243978" cy="307777"/>
          </a:xfrm>
          <a:prstGeom prst="rect">
            <a:avLst/>
          </a:prstGeom>
          <a:noFill/>
        </p:spPr>
        <p:txBody>
          <a:bodyPr wrap="none" rtlCol="0">
            <a:spAutoFit/>
          </a:bodyPr>
          <a:lstStyle/>
          <a:p>
            <a:r>
              <a:rPr lang="en-US" b="1" dirty="0">
                <a:solidFill>
                  <a:schemeClr val="accent5"/>
                </a:solidFill>
              </a:rPr>
              <a:t>t</a:t>
            </a:r>
          </a:p>
        </p:txBody>
      </p:sp>
      <p:sp>
        <p:nvSpPr>
          <p:cNvPr id="10" name="Rounded Rectangle 9">
            <a:extLst>
              <a:ext uri="{FF2B5EF4-FFF2-40B4-BE49-F238E27FC236}">
                <a16:creationId xmlns:a16="http://schemas.microsoft.com/office/drawing/2014/main" id="{BE754451-0E92-C844-8845-0A8FD67E23EE}"/>
              </a:ext>
            </a:extLst>
          </p:cNvPr>
          <p:cNvSpPr/>
          <p:nvPr/>
        </p:nvSpPr>
        <p:spPr>
          <a:xfrm>
            <a:off x="366749" y="2035027"/>
            <a:ext cx="1083245"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DLL creation</a:t>
            </a:r>
          </a:p>
        </p:txBody>
      </p:sp>
      <p:cxnSp>
        <p:nvCxnSpPr>
          <p:cNvPr id="11" name="Straight Arrow Connector 10">
            <a:extLst>
              <a:ext uri="{FF2B5EF4-FFF2-40B4-BE49-F238E27FC236}">
                <a16:creationId xmlns:a16="http://schemas.microsoft.com/office/drawing/2014/main" id="{02ED29B0-A046-A44F-9F81-879AC2F15699}"/>
              </a:ext>
            </a:extLst>
          </p:cNvPr>
          <p:cNvCxnSpPr>
            <a:cxnSpLocks/>
            <a:stCxn id="10" idx="2"/>
          </p:cNvCxnSpPr>
          <p:nvPr/>
        </p:nvCxnSpPr>
        <p:spPr>
          <a:xfrm>
            <a:off x="908372" y="2620506"/>
            <a:ext cx="0" cy="45119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2" name="Rounded Rectangle 11">
            <a:extLst>
              <a:ext uri="{FF2B5EF4-FFF2-40B4-BE49-F238E27FC236}">
                <a16:creationId xmlns:a16="http://schemas.microsoft.com/office/drawing/2014/main" id="{CEFFD30B-E3B9-1845-94D2-4E758776340E}"/>
              </a:ext>
            </a:extLst>
          </p:cNvPr>
          <p:cNvSpPr/>
          <p:nvPr/>
        </p:nvSpPr>
        <p:spPr>
          <a:xfrm>
            <a:off x="1577999" y="2035027"/>
            <a:ext cx="1083245"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DLL registration</a:t>
            </a:r>
          </a:p>
        </p:txBody>
      </p:sp>
      <p:cxnSp>
        <p:nvCxnSpPr>
          <p:cNvPr id="13" name="Straight Arrow Connector 12">
            <a:extLst>
              <a:ext uri="{FF2B5EF4-FFF2-40B4-BE49-F238E27FC236}">
                <a16:creationId xmlns:a16="http://schemas.microsoft.com/office/drawing/2014/main" id="{CD94243D-1755-B245-BB88-77E1D98F3C64}"/>
              </a:ext>
            </a:extLst>
          </p:cNvPr>
          <p:cNvCxnSpPr>
            <a:cxnSpLocks/>
            <a:stCxn id="12" idx="2"/>
          </p:cNvCxnSpPr>
          <p:nvPr/>
        </p:nvCxnSpPr>
        <p:spPr>
          <a:xfrm>
            <a:off x="2119622" y="2620506"/>
            <a:ext cx="0" cy="46123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4" name="Rounded Rectangle 13">
            <a:extLst>
              <a:ext uri="{FF2B5EF4-FFF2-40B4-BE49-F238E27FC236}">
                <a16:creationId xmlns:a16="http://schemas.microsoft.com/office/drawing/2014/main" id="{C11072E8-CE87-594D-BD83-C4E42346A51D}"/>
              </a:ext>
            </a:extLst>
          </p:cNvPr>
          <p:cNvSpPr/>
          <p:nvPr/>
        </p:nvSpPr>
        <p:spPr>
          <a:xfrm>
            <a:off x="2789249" y="2037337"/>
            <a:ext cx="1083246"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50" dirty="0"/>
              <a:t>Environment variables setting</a:t>
            </a:r>
          </a:p>
        </p:txBody>
      </p:sp>
      <p:cxnSp>
        <p:nvCxnSpPr>
          <p:cNvPr id="15" name="Straight Arrow Connector 14">
            <a:extLst>
              <a:ext uri="{FF2B5EF4-FFF2-40B4-BE49-F238E27FC236}">
                <a16:creationId xmlns:a16="http://schemas.microsoft.com/office/drawing/2014/main" id="{884E2169-09F3-6740-AFD4-65D170ADA0DD}"/>
              </a:ext>
            </a:extLst>
          </p:cNvPr>
          <p:cNvCxnSpPr>
            <a:cxnSpLocks/>
            <a:stCxn id="14" idx="2"/>
          </p:cNvCxnSpPr>
          <p:nvPr/>
        </p:nvCxnSpPr>
        <p:spPr>
          <a:xfrm>
            <a:off x="3330872" y="2622816"/>
            <a:ext cx="0" cy="44888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6" name="Rounded Rectangle 15">
            <a:extLst>
              <a:ext uri="{FF2B5EF4-FFF2-40B4-BE49-F238E27FC236}">
                <a16:creationId xmlns:a16="http://schemas.microsoft.com/office/drawing/2014/main" id="{6C279450-1B9A-FF47-ABAC-5A6D7EAC82D7}"/>
              </a:ext>
            </a:extLst>
          </p:cNvPr>
          <p:cNvSpPr/>
          <p:nvPr/>
        </p:nvSpPr>
        <p:spPr>
          <a:xfrm>
            <a:off x="4000500" y="2035026"/>
            <a:ext cx="1083246"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50" dirty="0"/>
              <a:t>DLL</a:t>
            </a:r>
            <a:br>
              <a:rPr lang="en-US" sz="1150" dirty="0"/>
            </a:br>
            <a:r>
              <a:rPr lang="en-US" sz="1150" dirty="0"/>
              <a:t>loading</a:t>
            </a:r>
          </a:p>
        </p:txBody>
      </p:sp>
      <p:cxnSp>
        <p:nvCxnSpPr>
          <p:cNvPr id="17" name="Straight Arrow Connector 16">
            <a:extLst>
              <a:ext uri="{FF2B5EF4-FFF2-40B4-BE49-F238E27FC236}">
                <a16:creationId xmlns:a16="http://schemas.microsoft.com/office/drawing/2014/main" id="{CB52794B-8DC0-CE42-8117-A0F2D7B3E88B}"/>
              </a:ext>
            </a:extLst>
          </p:cNvPr>
          <p:cNvCxnSpPr>
            <a:cxnSpLocks/>
            <a:stCxn id="16" idx="2"/>
          </p:cNvCxnSpPr>
          <p:nvPr/>
        </p:nvCxnSpPr>
        <p:spPr>
          <a:xfrm>
            <a:off x="4542123" y="2620505"/>
            <a:ext cx="0" cy="45119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8" name="TextBox 17">
            <a:extLst>
              <a:ext uri="{FF2B5EF4-FFF2-40B4-BE49-F238E27FC236}">
                <a16:creationId xmlns:a16="http://schemas.microsoft.com/office/drawing/2014/main" id="{F9BE4DD2-079B-934B-8D08-B4DE6860850F}"/>
              </a:ext>
            </a:extLst>
          </p:cNvPr>
          <p:cNvSpPr txBox="1"/>
          <p:nvPr/>
        </p:nvSpPr>
        <p:spPr>
          <a:xfrm>
            <a:off x="2574354" y="3205984"/>
            <a:ext cx="1513036" cy="461665"/>
          </a:xfrm>
          <a:prstGeom prst="rect">
            <a:avLst/>
          </a:prstGeom>
          <a:noFill/>
        </p:spPr>
        <p:txBody>
          <a:bodyPr wrap="square" lIns="0" rIns="0" rtlCol="0">
            <a:spAutoFit/>
          </a:bodyPr>
          <a:lstStyle/>
          <a:p>
            <a:pPr algn="ctr"/>
            <a:r>
              <a:rPr lang="en-US" sz="800" b="1" dirty="0"/>
              <a:t>COR_ENABLE_PROFILING</a:t>
            </a:r>
            <a:br>
              <a:rPr lang="en-US" sz="800" b="1" dirty="0"/>
            </a:br>
            <a:r>
              <a:rPr lang="en-US" sz="800" b="1" dirty="0"/>
              <a:t>&amp;</a:t>
            </a:r>
            <a:br>
              <a:rPr lang="en-US" sz="800" b="1" dirty="0"/>
            </a:br>
            <a:r>
              <a:rPr lang="en-US" sz="800" b="1" dirty="0"/>
              <a:t>COR_PROFILER</a:t>
            </a:r>
          </a:p>
        </p:txBody>
      </p:sp>
      <p:sp>
        <p:nvSpPr>
          <p:cNvPr id="19" name="Right Brace 18">
            <a:extLst>
              <a:ext uri="{FF2B5EF4-FFF2-40B4-BE49-F238E27FC236}">
                <a16:creationId xmlns:a16="http://schemas.microsoft.com/office/drawing/2014/main" id="{4D8DD179-3016-EF4E-AA67-DB3042682308}"/>
              </a:ext>
            </a:extLst>
          </p:cNvPr>
          <p:cNvSpPr/>
          <p:nvPr/>
        </p:nvSpPr>
        <p:spPr>
          <a:xfrm rot="5400000">
            <a:off x="3179978" y="2957304"/>
            <a:ext cx="214895" cy="1426146"/>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58AD98B-EA14-3E4E-AAD2-EFA69B828AA2}"/>
              </a:ext>
            </a:extLst>
          </p:cNvPr>
          <p:cNvSpPr txBox="1"/>
          <p:nvPr/>
        </p:nvSpPr>
        <p:spPr>
          <a:xfrm>
            <a:off x="2530907" y="3855317"/>
            <a:ext cx="1513036" cy="338554"/>
          </a:xfrm>
          <a:prstGeom prst="rect">
            <a:avLst/>
          </a:prstGeom>
          <a:noFill/>
        </p:spPr>
        <p:txBody>
          <a:bodyPr wrap="square" lIns="0" rIns="0" rtlCol="0">
            <a:spAutoFit/>
          </a:bodyPr>
          <a:lstStyle/>
          <a:p>
            <a:pPr algn="ctr"/>
            <a:r>
              <a:rPr lang="en-US" sz="800" b="1" dirty="0"/>
              <a:t>Computer, user, or process scope</a:t>
            </a:r>
          </a:p>
        </p:txBody>
      </p:sp>
    </p:spTree>
    <p:extLst>
      <p:ext uri="{BB962C8B-B14F-4D97-AF65-F5344CB8AC3E}">
        <p14:creationId xmlns:p14="http://schemas.microsoft.com/office/powerpoint/2010/main" val="3962580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7435AA-3654-614D-9CFC-D53F10C48BCE}"/>
              </a:ext>
            </a:extLst>
          </p:cNvPr>
          <p:cNvSpPr>
            <a:spLocks noGrp="1"/>
          </p:cNvSpPr>
          <p:nvPr>
            <p:ph type="title"/>
          </p:nvPr>
        </p:nvSpPr>
        <p:spPr/>
        <p:txBody>
          <a:bodyPr>
            <a:normAutofit fontScale="90000"/>
          </a:bodyPr>
          <a:lstStyle/>
          <a:p>
            <a:r>
              <a:rPr lang="en-US" dirty="0"/>
              <a:t>Profiler DLL Behavior </a:t>
            </a:r>
            <a:r>
              <a:rPr lang="en-US" dirty="0">
                <a:sym typeface="Wingdings" pitchFamily="2" charset="2"/>
              </a:rPr>
              <a:t> Abusing COR_PROFILER</a:t>
            </a:r>
            <a:endParaRPr lang="en-US" dirty="0"/>
          </a:p>
        </p:txBody>
      </p:sp>
      <p:cxnSp>
        <p:nvCxnSpPr>
          <p:cNvPr id="8" name="Straight Arrow Connector 7">
            <a:extLst>
              <a:ext uri="{FF2B5EF4-FFF2-40B4-BE49-F238E27FC236}">
                <a16:creationId xmlns:a16="http://schemas.microsoft.com/office/drawing/2014/main" id="{CFBECE1C-9546-914E-A9BF-A40A5ACE24F2}"/>
              </a:ext>
            </a:extLst>
          </p:cNvPr>
          <p:cNvCxnSpPr>
            <a:cxnSpLocks/>
          </p:cNvCxnSpPr>
          <p:nvPr/>
        </p:nvCxnSpPr>
        <p:spPr>
          <a:xfrm>
            <a:off x="290707" y="3071696"/>
            <a:ext cx="4952291" cy="0"/>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sp>
        <p:nvSpPr>
          <p:cNvPr id="9" name="TextBox 8">
            <a:extLst>
              <a:ext uri="{FF2B5EF4-FFF2-40B4-BE49-F238E27FC236}">
                <a16:creationId xmlns:a16="http://schemas.microsoft.com/office/drawing/2014/main" id="{018A6CFF-0F46-8944-AA5C-CFE97B86BDDA}"/>
              </a:ext>
            </a:extLst>
          </p:cNvPr>
          <p:cNvSpPr txBox="1"/>
          <p:nvPr/>
        </p:nvSpPr>
        <p:spPr>
          <a:xfrm>
            <a:off x="5083746" y="3085438"/>
            <a:ext cx="243978" cy="307777"/>
          </a:xfrm>
          <a:prstGeom prst="rect">
            <a:avLst/>
          </a:prstGeom>
          <a:noFill/>
        </p:spPr>
        <p:txBody>
          <a:bodyPr wrap="none" rtlCol="0">
            <a:spAutoFit/>
          </a:bodyPr>
          <a:lstStyle/>
          <a:p>
            <a:r>
              <a:rPr lang="en-US" b="1" dirty="0">
                <a:solidFill>
                  <a:schemeClr val="accent5"/>
                </a:solidFill>
              </a:rPr>
              <a:t>t</a:t>
            </a:r>
          </a:p>
        </p:txBody>
      </p:sp>
      <p:sp>
        <p:nvSpPr>
          <p:cNvPr id="10" name="Rounded Rectangle 9">
            <a:extLst>
              <a:ext uri="{FF2B5EF4-FFF2-40B4-BE49-F238E27FC236}">
                <a16:creationId xmlns:a16="http://schemas.microsoft.com/office/drawing/2014/main" id="{BE754451-0E92-C844-8845-0A8FD67E23EE}"/>
              </a:ext>
            </a:extLst>
          </p:cNvPr>
          <p:cNvSpPr/>
          <p:nvPr/>
        </p:nvSpPr>
        <p:spPr>
          <a:xfrm>
            <a:off x="366749" y="2035027"/>
            <a:ext cx="1083245"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DLL creation</a:t>
            </a:r>
          </a:p>
        </p:txBody>
      </p:sp>
      <p:cxnSp>
        <p:nvCxnSpPr>
          <p:cNvPr id="11" name="Straight Arrow Connector 10">
            <a:extLst>
              <a:ext uri="{FF2B5EF4-FFF2-40B4-BE49-F238E27FC236}">
                <a16:creationId xmlns:a16="http://schemas.microsoft.com/office/drawing/2014/main" id="{02ED29B0-A046-A44F-9F81-879AC2F15699}"/>
              </a:ext>
            </a:extLst>
          </p:cNvPr>
          <p:cNvCxnSpPr>
            <a:cxnSpLocks/>
            <a:stCxn id="10" idx="2"/>
          </p:cNvCxnSpPr>
          <p:nvPr/>
        </p:nvCxnSpPr>
        <p:spPr>
          <a:xfrm>
            <a:off x="908372" y="2620506"/>
            <a:ext cx="0" cy="45119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2" name="Rounded Rectangle 11">
            <a:extLst>
              <a:ext uri="{FF2B5EF4-FFF2-40B4-BE49-F238E27FC236}">
                <a16:creationId xmlns:a16="http://schemas.microsoft.com/office/drawing/2014/main" id="{CEFFD30B-E3B9-1845-94D2-4E758776340E}"/>
              </a:ext>
            </a:extLst>
          </p:cNvPr>
          <p:cNvSpPr/>
          <p:nvPr/>
        </p:nvSpPr>
        <p:spPr>
          <a:xfrm>
            <a:off x="1577999" y="2035027"/>
            <a:ext cx="1083245"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DLL registration</a:t>
            </a:r>
          </a:p>
        </p:txBody>
      </p:sp>
      <p:cxnSp>
        <p:nvCxnSpPr>
          <p:cNvPr id="13" name="Straight Arrow Connector 12">
            <a:extLst>
              <a:ext uri="{FF2B5EF4-FFF2-40B4-BE49-F238E27FC236}">
                <a16:creationId xmlns:a16="http://schemas.microsoft.com/office/drawing/2014/main" id="{CD94243D-1755-B245-BB88-77E1D98F3C64}"/>
              </a:ext>
            </a:extLst>
          </p:cNvPr>
          <p:cNvCxnSpPr>
            <a:cxnSpLocks/>
            <a:stCxn id="12" idx="2"/>
          </p:cNvCxnSpPr>
          <p:nvPr/>
        </p:nvCxnSpPr>
        <p:spPr>
          <a:xfrm>
            <a:off x="2119622" y="2620506"/>
            <a:ext cx="0" cy="46123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4" name="Rounded Rectangle 13">
            <a:extLst>
              <a:ext uri="{FF2B5EF4-FFF2-40B4-BE49-F238E27FC236}">
                <a16:creationId xmlns:a16="http://schemas.microsoft.com/office/drawing/2014/main" id="{C11072E8-CE87-594D-BD83-C4E42346A51D}"/>
              </a:ext>
            </a:extLst>
          </p:cNvPr>
          <p:cNvSpPr/>
          <p:nvPr/>
        </p:nvSpPr>
        <p:spPr>
          <a:xfrm>
            <a:off x="2789249" y="2037337"/>
            <a:ext cx="1083246"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50" dirty="0"/>
              <a:t>Environment variables setting</a:t>
            </a:r>
          </a:p>
        </p:txBody>
      </p:sp>
      <p:cxnSp>
        <p:nvCxnSpPr>
          <p:cNvPr id="15" name="Straight Arrow Connector 14">
            <a:extLst>
              <a:ext uri="{FF2B5EF4-FFF2-40B4-BE49-F238E27FC236}">
                <a16:creationId xmlns:a16="http://schemas.microsoft.com/office/drawing/2014/main" id="{884E2169-09F3-6740-AFD4-65D170ADA0DD}"/>
              </a:ext>
            </a:extLst>
          </p:cNvPr>
          <p:cNvCxnSpPr>
            <a:cxnSpLocks/>
            <a:stCxn id="14" idx="2"/>
          </p:cNvCxnSpPr>
          <p:nvPr/>
        </p:nvCxnSpPr>
        <p:spPr>
          <a:xfrm>
            <a:off x="3330872" y="2622816"/>
            <a:ext cx="0" cy="44888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6" name="Rounded Rectangle 15">
            <a:extLst>
              <a:ext uri="{FF2B5EF4-FFF2-40B4-BE49-F238E27FC236}">
                <a16:creationId xmlns:a16="http://schemas.microsoft.com/office/drawing/2014/main" id="{6C279450-1B9A-FF47-ABAC-5A6D7EAC82D7}"/>
              </a:ext>
            </a:extLst>
          </p:cNvPr>
          <p:cNvSpPr/>
          <p:nvPr/>
        </p:nvSpPr>
        <p:spPr>
          <a:xfrm>
            <a:off x="4000500" y="2035026"/>
            <a:ext cx="1083246"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50" dirty="0"/>
              <a:t>DLL</a:t>
            </a:r>
            <a:br>
              <a:rPr lang="en-US" sz="1150" dirty="0"/>
            </a:br>
            <a:r>
              <a:rPr lang="en-US" sz="1150" dirty="0"/>
              <a:t>loading</a:t>
            </a:r>
          </a:p>
        </p:txBody>
      </p:sp>
      <p:cxnSp>
        <p:nvCxnSpPr>
          <p:cNvPr id="17" name="Straight Arrow Connector 16">
            <a:extLst>
              <a:ext uri="{FF2B5EF4-FFF2-40B4-BE49-F238E27FC236}">
                <a16:creationId xmlns:a16="http://schemas.microsoft.com/office/drawing/2014/main" id="{CB52794B-8DC0-CE42-8117-A0F2D7B3E88B}"/>
              </a:ext>
            </a:extLst>
          </p:cNvPr>
          <p:cNvCxnSpPr>
            <a:cxnSpLocks/>
            <a:stCxn id="16" idx="2"/>
          </p:cNvCxnSpPr>
          <p:nvPr/>
        </p:nvCxnSpPr>
        <p:spPr>
          <a:xfrm>
            <a:off x="4542123" y="2620505"/>
            <a:ext cx="0" cy="45119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8" name="TextBox 17">
            <a:extLst>
              <a:ext uri="{FF2B5EF4-FFF2-40B4-BE49-F238E27FC236}">
                <a16:creationId xmlns:a16="http://schemas.microsoft.com/office/drawing/2014/main" id="{F9BE4DD2-079B-934B-8D08-B4DE6860850F}"/>
              </a:ext>
            </a:extLst>
          </p:cNvPr>
          <p:cNvSpPr txBox="1"/>
          <p:nvPr/>
        </p:nvSpPr>
        <p:spPr>
          <a:xfrm>
            <a:off x="2574354" y="3205984"/>
            <a:ext cx="1513036" cy="461665"/>
          </a:xfrm>
          <a:prstGeom prst="rect">
            <a:avLst/>
          </a:prstGeom>
          <a:noFill/>
        </p:spPr>
        <p:txBody>
          <a:bodyPr wrap="square" lIns="0" rIns="0" rtlCol="0">
            <a:spAutoFit/>
          </a:bodyPr>
          <a:lstStyle/>
          <a:p>
            <a:pPr algn="ctr"/>
            <a:r>
              <a:rPr lang="en-US" sz="800" b="1" dirty="0"/>
              <a:t>COR_ENABLE_PROFILING</a:t>
            </a:r>
            <a:br>
              <a:rPr lang="en-US" sz="800" b="1" dirty="0"/>
            </a:br>
            <a:r>
              <a:rPr lang="en-US" sz="800" b="1" dirty="0"/>
              <a:t>&amp;</a:t>
            </a:r>
            <a:br>
              <a:rPr lang="en-US" sz="800" b="1" dirty="0"/>
            </a:br>
            <a:r>
              <a:rPr lang="en-US" sz="800" b="1" dirty="0"/>
              <a:t>COR_PROFILER</a:t>
            </a:r>
          </a:p>
        </p:txBody>
      </p:sp>
      <p:sp>
        <p:nvSpPr>
          <p:cNvPr id="19" name="Right Brace 18">
            <a:extLst>
              <a:ext uri="{FF2B5EF4-FFF2-40B4-BE49-F238E27FC236}">
                <a16:creationId xmlns:a16="http://schemas.microsoft.com/office/drawing/2014/main" id="{4D8DD179-3016-EF4E-AA67-DB3042682308}"/>
              </a:ext>
            </a:extLst>
          </p:cNvPr>
          <p:cNvSpPr/>
          <p:nvPr/>
        </p:nvSpPr>
        <p:spPr>
          <a:xfrm rot="5400000">
            <a:off x="3179978" y="2957304"/>
            <a:ext cx="214895" cy="1426146"/>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58AD98B-EA14-3E4E-AAD2-EFA69B828AA2}"/>
              </a:ext>
            </a:extLst>
          </p:cNvPr>
          <p:cNvSpPr txBox="1"/>
          <p:nvPr/>
        </p:nvSpPr>
        <p:spPr>
          <a:xfrm>
            <a:off x="2530907" y="3855317"/>
            <a:ext cx="1513036" cy="338554"/>
          </a:xfrm>
          <a:prstGeom prst="rect">
            <a:avLst/>
          </a:prstGeom>
          <a:noFill/>
        </p:spPr>
        <p:txBody>
          <a:bodyPr wrap="square" lIns="0" rIns="0" rtlCol="0">
            <a:spAutoFit/>
          </a:bodyPr>
          <a:lstStyle/>
          <a:p>
            <a:pPr algn="ctr"/>
            <a:r>
              <a:rPr lang="en-US" sz="800" b="1" dirty="0"/>
              <a:t>Computer, user, or process scope</a:t>
            </a:r>
          </a:p>
        </p:txBody>
      </p:sp>
      <p:sp>
        <p:nvSpPr>
          <p:cNvPr id="21" name="Rounded Rectangle 20">
            <a:extLst>
              <a:ext uri="{FF2B5EF4-FFF2-40B4-BE49-F238E27FC236}">
                <a16:creationId xmlns:a16="http://schemas.microsoft.com/office/drawing/2014/main" id="{D61C1D49-B4E5-0D44-B749-BE2F3E709979}"/>
              </a:ext>
            </a:extLst>
          </p:cNvPr>
          <p:cNvSpPr/>
          <p:nvPr/>
        </p:nvSpPr>
        <p:spPr>
          <a:xfrm>
            <a:off x="6423001" y="2035026"/>
            <a:ext cx="1083246" cy="5854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50" dirty="0"/>
              <a:t>Persistence</a:t>
            </a:r>
          </a:p>
        </p:txBody>
      </p:sp>
      <p:sp>
        <p:nvSpPr>
          <p:cNvPr id="22" name="Rounded Rectangle 21">
            <a:extLst>
              <a:ext uri="{FF2B5EF4-FFF2-40B4-BE49-F238E27FC236}">
                <a16:creationId xmlns:a16="http://schemas.microsoft.com/office/drawing/2014/main" id="{2C708DB0-CE69-7943-831D-7622E57E5905}"/>
              </a:ext>
            </a:extLst>
          </p:cNvPr>
          <p:cNvSpPr/>
          <p:nvPr/>
        </p:nvSpPr>
        <p:spPr>
          <a:xfrm>
            <a:off x="6423001" y="1191842"/>
            <a:ext cx="1083246" cy="5854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50" dirty="0"/>
              <a:t>Bypass User Account Control</a:t>
            </a:r>
          </a:p>
        </p:txBody>
      </p:sp>
      <p:sp>
        <p:nvSpPr>
          <p:cNvPr id="23" name="Rounded Rectangle 22">
            <a:extLst>
              <a:ext uri="{FF2B5EF4-FFF2-40B4-BE49-F238E27FC236}">
                <a16:creationId xmlns:a16="http://schemas.microsoft.com/office/drawing/2014/main" id="{2A98F92B-2D76-3247-AD97-370BDFB7D24D}"/>
              </a:ext>
            </a:extLst>
          </p:cNvPr>
          <p:cNvSpPr/>
          <p:nvPr/>
        </p:nvSpPr>
        <p:spPr>
          <a:xfrm>
            <a:off x="6423001" y="2878210"/>
            <a:ext cx="1083246" cy="5854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50" dirty="0"/>
              <a:t>Bypass AppLocker Restrictions</a:t>
            </a:r>
          </a:p>
        </p:txBody>
      </p:sp>
      <p:cxnSp>
        <p:nvCxnSpPr>
          <p:cNvPr id="24" name="Straight Arrow Connector 23">
            <a:extLst>
              <a:ext uri="{FF2B5EF4-FFF2-40B4-BE49-F238E27FC236}">
                <a16:creationId xmlns:a16="http://schemas.microsoft.com/office/drawing/2014/main" id="{9E388DC6-FD6B-4F49-9F2D-647F12B08F5B}"/>
              </a:ext>
            </a:extLst>
          </p:cNvPr>
          <p:cNvCxnSpPr>
            <a:cxnSpLocks/>
            <a:stCxn id="16" idx="3"/>
            <a:endCxn id="22" idx="1"/>
          </p:cNvCxnSpPr>
          <p:nvPr/>
        </p:nvCxnSpPr>
        <p:spPr>
          <a:xfrm flipV="1">
            <a:off x="5083746" y="1484582"/>
            <a:ext cx="1339255" cy="84318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5" name="Straight Arrow Connector 24">
            <a:extLst>
              <a:ext uri="{FF2B5EF4-FFF2-40B4-BE49-F238E27FC236}">
                <a16:creationId xmlns:a16="http://schemas.microsoft.com/office/drawing/2014/main" id="{301BCBA2-6459-7445-B300-259CA732A02B}"/>
              </a:ext>
            </a:extLst>
          </p:cNvPr>
          <p:cNvCxnSpPr>
            <a:cxnSpLocks/>
            <a:stCxn id="16" idx="3"/>
            <a:endCxn id="21" idx="1"/>
          </p:cNvCxnSpPr>
          <p:nvPr/>
        </p:nvCxnSpPr>
        <p:spPr>
          <a:xfrm>
            <a:off x="5083746" y="2327766"/>
            <a:ext cx="1339255"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6" name="Straight Arrow Connector 25">
            <a:extLst>
              <a:ext uri="{FF2B5EF4-FFF2-40B4-BE49-F238E27FC236}">
                <a16:creationId xmlns:a16="http://schemas.microsoft.com/office/drawing/2014/main" id="{6AB0403E-8C76-F44B-B7DA-338F4583A96A}"/>
              </a:ext>
            </a:extLst>
          </p:cNvPr>
          <p:cNvCxnSpPr>
            <a:cxnSpLocks/>
            <a:stCxn id="16" idx="3"/>
            <a:endCxn id="23" idx="1"/>
          </p:cNvCxnSpPr>
          <p:nvPr/>
        </p:nvCxnSpPr>
        <p:spPr>
          <a:xfrm>
            <a:off x="5083746" y="2327766"/>
            <a:ext cx="1339255" cy="84318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136447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7435AA-3654-614D-9CFC-D53F10C48BCE}"/>
              </a:ext>
            </a:extLst>
          </p:cNvPr>
          <p:cNvSpPr>
            <a:spLocks noGrp="1"/>
          </p:cNvSpPr>
          <p:nvPr>
            <p:ph type="title"/>
          </p:nvPr>
        </p:nvSpPr>
        <p:spPr/>
        <p:txBody>
          <a:bodyPr>
            <a:normAutofit fontScale="90000"/>
          </a:bodyPr>
          <a:lstStyle/>
          <a:p>
            <a:r>
              <a:rPr lang="en-US" dirty="0"/>
              <a:t>Profiler DLL Behavior </a:t>
            </a:r>
            <a:r>
              <a:rPr lang="en-US" dirty="0">
                <a:sym typeface="Wingdings" pitchFamily="2" charset="2"/>
              </a:rPr>
              <a:t> Abusing COR_PROFILER</a:t>
            </a:r>
            <a:endParaRPr lang="en-US" dirty="0"/>
          </a:p>
        </p:txBody>
      </p:sp>
      <p:cxnSp>
        <p:nvCxnSpPr>
          <p:cNvPr id="8" name="Straight Arrow Connector 7">
            <a:extLst>
              <a:ext uri="{FF2B5EF4-FFF2-40B4-BE49-F238E27FC236}">
                <a16:creationId xmlns:a16="http://schemas.microsoft.com/office/drawing/2014/main" id="{CFBECE1C-9546-914E-A9BF-A40A5ACE24F2}"/>
              </a:ext>
            </a:extLst>
          </p:cNvPr>
          <p:cNvCxnSpPr>
            <a:cxnSpLocks/>
          </p:cNvCxnSpPr>
          <p:nvPr/>
        </p:nvCxnSpPr>
        <p:spPr>
          <a:xfrm>
            <a:off x="290707" y="3071696"/>
            <a:ext cx="4952291" cy="0"/>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sp>
        <p:nvSpPr>
          <p:cNvPr id="9" name="TextBox 8">
            <a:extLst>
              <a:ext uri="{FF2B5EF4-FFF2-40B4-BE49-F238E27FC236}">
                <a16:creationId xmlns:a16="http://schemas.microsoft.com/office/drawing/2014/main" id="{018A6CFF-0F46-8944-AA5C-CFE97B86BDDA}"/>
              </a:ext>
            </a:extLst>
          </p:cNvPr>
          <p:cNvSpPr txBox="1"/>
          <p:nvPr/>
        </p:nvSpPr>
        <p:spPr>
          <a:xfrm>
            <a:off x="5083746" y="3085438"/>
            <a:ext cx="243978" cy="307777"/>
          </a:xfrm>
          <a:prstGeom prst="rect">
            <a:avLst/>
          </a:prstGeom>
          <a:noFill/>
        </p:spPr>
        <p:txBody>
          <a:bodyPr wrap="none" rtlCol="0">
            <a:spAutoFit/>
          </a:bodyPr>
          <a:lstStyle/>
          <a:p>
            <a:r>
              <a:rPr lang="en-US" b="1" dirty="0">
                <a:solidFill>
                  <a:schemeClr val="accent5"/>
                </a:solidFill>
              </a:rPr>
              <a:t>t</a:t>
            </a:r>
          </a:p>
        </p:txBody>
      </p:sp>
      <p:sp>
        <p:nvSpPr>
          <p:cNvPr id="10" name="Rounded Rectangle 9">
            <a:extLst>
              <a:ext uri="{FF2B5EF4-FFF2-40B4-BE49-F238E27FC236}">
                <a16:creationId xmlns:a16="http://schemas.microsoft.com/office/drawing/2014/main" id="{BE754451-0E92-C844-8845-0A8FD67E23EE}"/>
              </a:ext>
            </a:extLst>
          </p:cNvPr>
          <p:cNvSpPr/>
          <p:nvPr/>
        </p:nvSpPr>
        <p:spPr>
          <a:xfrm>
            <a:off x="366749" y="2035027"/>
            <a:ext cx="1083245"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DLL creation</a:t>
            </a:r>
          </a:p>
        </p:txBody>
      </p:sp>
      <p:cxnSp>
        <p:nvCxnSpPr>
          <p:cNvPr id="11" name="Straight Arrow Connector 10">
            <a:extLst>
              <a:ext uri="{FF2B5EF4-FFF2-40B4-BE49-F238E27FC236}">
                <a16:creationId xmlns:a16="http://schemas.microsoft.com/office/drawing/2014/main" id="{02ED29B0-A046-A44F-9F81-879AC2F15699}"/>
              </a:ext>
            </a:extLst>
          </p:cNvPr>
          <p:cNvCxnSpPr>
            <a:cxnSpLocks/>
            <a:stCxn id="10" idx="2"/>
          </p:cNvCxnSpPr>
          <p:nvPr/>
        </p:nvCxnSpPr>
        <p:spPr>
          <a:xfrm>
            <a:off x="908372" y="2620506"/>
            <a:ext cx="0" cy="45119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2" name="Rounded Rectangle 11">
            <a:extLst>
              <a:ext uri="{FF2B5EF4-FFF2-40B4-BE49-F238E27FC236}">
                <a16:creationId xmlns:a16="http://schemas.microsoft.com/office/drawing/2014/main" id="{CEFFD30B-E3B9-1845-94D2-4E758776340E}"/>
              </a:ext>
            </a:extLst>
          </p:cNvPr>
          <p:cNvSpPr/>
          <p:nvPr/>
        </p:nvSpPr>
        <p:spPr>
          <a:xfrm>
            <a:off x="1577999" y="2035027"/>
            <a:ext cx="1083245"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DLL registration</a:t>
            </a:r>
          </a:p>
        </p:txBody>
      </p:sp>
      <p:cxnSp>
        <p:nvCxnSpPr>
          <p:cNvPr id="13" name="Straight Arrow Connector 12">
            <a:extLst>
              <a:ext uri="{FF2B5EF4-FFF2-40B4-BE49-F238E27FC236}">
                <a16:creationId xmlns:a16="http://schemas.microsoft.com/office/drawing/2014/main" id="{CD94243D-1755-B245-BB88-77E1D98F3C64}"/>
              </a:ext>
            </a:extLst>
          </p:cNvPr>
          <p:cNvCxnSpPr>
            <a:cxnSpLocks/>
            <a:stCxn id="12" idx="2"/>
          </p:cNvCxnSpPr>
          <p:nvPr/>
        </p:nvCxnSpPr>
        <p:spPr>
          <a:xfrm>
            <a:off x="2119622" y="2620506"/>
            <a:ext cx="0" cy="46123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4" name="Rounded Rectangle 13">
            <a:extLst>
              <a:ext uri="{FF2B5EF4-FFF2-40B4-BE49-F238E27FC236}">
                <a16:creationId xmlns:a16="http://schemas.microsoft.com/office/drawing/2014/main" id="{C11072E8-CE87-594D-BD83-C4E42346A51D}"/>
              </a:ext>
            </a:extLst>
          </p:cNvPr>
          <p:cNvSpPr/>
          <p:nvPr/>
        </p:nvSpPr>
        <p:spPr>
          <a:xfrm>
            <a:off x="2789249" y="2037337"/>
            <a:ext cx="1083246"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50" dirty="0"/>
              <a:t>Environment variables setting</a:t>
            </a:r>
          </a:p>
        </p:txBody>
      </p:sp>
      <p:cxnSp>
        <p:nvCxnSpPr>
          <p:cNvPr id="15" name="Straight Arrow Connector 14">
            <a:extLst>
              <a:ext uri="{FF2B5EF4-FFF2-40B4-BE49-F238E27FC236}">
                <a16:creationId xmlns:a16="http://schemas.microsoft.com/office/drawing/2014/main" id="{884E2169-09F3-6740-AFD4-65D170ADA0DD}"/>
              </a:ext>
            </a:extLst>
          </p:cNvPr>
          <p:cNvCxnSpPr>
            <a:cxnSpLocks/>
            <a:stCxn id="14" idx="2"/>
          </p:cNvCxnSpPr>
          <p:nvPr/>
        </p:nvCxnSpPr>
        <p:spPr>
          <a:xfrm>
            <a:off x="3330872" y="2622816"/>
            <a:ext cx="0" cy="44888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6" name="Rounded Rectangle 15">
            <a:extLst>
              <a:ext uri="{FF2B5EF4-FFF2-40B4-BE49-F238E27FC236}">
                <a16:creationId xmlns:a16="http://schemas.microsoft.com/office/drawing/2014/main" id="{6C279450-1B9A-FF47-ABAC-5A6D7EAC82D7}"/>
              </a:ext>
            </a:extLst>
          </p:cNvPr>
          <p:cNvSpPr/>
          <p:nvPr/>
        </p:nvSpPr>
        <p:spPr>
          <a:xfrm>
            <a:off x="4000500" y="2035026"/>
            <a:ext cx="1083246"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50" dirty="0"/>
              <a:t>DLL</a:t>
            </a:r>
            <a:br>
              <a:rPr lang="en-US" sz="1150" dirty="0"/>
            </a:br>
            <a:r>
              <a:rPr lang="en-US" sz="1150" dirty="0"/>
              <a:t>loading</a:t>
            </a:r>
          </a:p>
        </p:txBody>
      </p:sp>
      <p:cxnSp>
        <p:nvCxnSpPr>
          <p:cNvPr id="17" name="Straight Arrow Connector 16">
            <a:extLst>
              <a:ext uri="{FF2B5EF4-FFF2-40B4-BE49-F238E27FC236}">
                <a16:creationId xmlns:a16="http://schemas.microsoft.com/office/drawing/2014/main" id="{CB52794B-8DC0-CE42-8117-A0F2D7B3E88B}"/>
              </a:ext>
            </a:extLst>
          </p:cNvPr>
          <p:cNvCxnSpPr>
            <a:cxnSpLocks/>
            <a:stCxn id="16" idx="2"/>
          </p:cNvCxnSpPr>
          <p:nvPr/>
        </p:nvCxnSpPr>
        <p:spPr>
          <a:xfrm>
            <a:off x="4542123" y="2620505"/>
            <a:ext cx="0" cy="45119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8" name="TextBox 17">
            <a:extLst>
              <a:ext uri="{FF2B5EF4-FFF2-40B4-BE49-F238E27FC236}">
                <a16:creationId xmlns:a16="http://schemas.microsoft.com/office/drawing/2014/main" id="{F9BE4DD2-079B-934B-8D08-B4DE6860850F}"/>
              </a:ext>
            </a:extLst>
          </p:cNvPr>
          <p:cNvSpPr txBox="1"/>
          <p:nvPr/>
        </p:nvSpPr>
        <p:spPr>
          <a:xfrm>
            <a:off x="2574354" y="3205984"/>
            <a:ext cx="1513036" cy="461665"/>
          </a:xfrm>
          <a:prstGeom prst="rect">
            <a:avLst/>
          </a:prstGeom>
          <a:noFill/>
        </p:spPr>
        <p:txBody>
          <a:bodyPr wrap="square" lIns="0" rIns="0" rtlCol="0">
            <a:spAutoFit/>
          </a:bodyPr>
          <a:lstStyle/>
          <a:p>
            <a:pPr algn="ctr"/>
            <a:r>
              <a:rPr lang="en-US" sz="800" b="1" dirty="0"/>
              <a:t>COR_ENABLE_PROFILING</a:t>
            </a:r>
            <a:br>
              <a:rPr lang="en-US" sz="800" b="1" dirty="0"/>
            </a:br>
            <a:r>
              <a:rPr lang="en-US" sz="800" b="1" dirty="0"/>
              <a:t>&amp;</a:t>
            </a:r>
            <a:br>
              <a:rPr lang="en-US" sz="800" b="1" dirty="0"/>
            </a:br>
            <a:r>
              <a:rPr lang="en-US" sz="800" b="1" dirty="0"/>
              <a:t>COR_PROFILER</a:t>
            </a:r>
          </a:p>
        </p:txBody>
      </p:sp>
      <p:sp>
        <p:nvSpPr>
          <p:cNvPr id="19" name="Right Brace 18">
            <a:extLst>
              <a:ext uri="{FF2B5EF4-FFF2-40B4-BE49-F238E27FC236}">
                <a16:creationId xmlns:a16="http://schemas.microsoft.com/office/drawing/2014/main" id="{4D8DD179-3016-EF4E-AA67-DB3042682308}"/>
              </a:ext>
            </a:extLst>
          </p:cNvPr>
          <p:cNvSpPr/>
          <p:nvPr/>
        </p:nvSpPr>
        <p:spPr>
          <a:xfrm rot="5400000">
            <a:off x="3179978" y="2957304"/>
            <a:ext cx="214895" cy="1426146"/>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58AD98B-EA14-3E4E-AAD2-EFA69B828AA2}"/>
              </a:ext>
            </a:extLst>
          </p:cNvPr>
          <p:cNvSpPr txBox="1"/>
          <p:nvPr/>
        </p:nvSpPr>
        <p:spPr>
          <a:xfrm>
            <a:off x="2530907" y="3855317"/>
            <a:ext cx="1513036" cy="338554"/>
          </a:xfrm>
          <a:prstGeom prst="rect">
            <a:avLst/>
          </a:prstGeom>
          <a:noFill/>
        </p:spPr>
        <p:txBody>
          <a:bodyPr wrap="square" lIns="0" rIns="0" rtlCol="0">
            <a:spAutoFit/>
          </a:bodyPr>
          <a:lstStyle/>
          <a:p>
            <a:pPr algn="ctr"/>
            <a:r>
              <a:rPr lang="en-US" sz="800" b="1" dirty="0"/>
              <a:t>Computer, user, or process scope</a:t>
            </a:r>
          </a:p>
        </p:txBody>
      </p:sp>
      <p:sp>
        <p:nvSpPr>
          <p:cNvPr id="21" name="Rounded Rectangle 20">
            <a:extLst>
              <a:ext uri="{FF2B5EF4-FFF2-40B4-BE49-F238E27FC236}">
                <a16:creationId xmlns:a16="http://schemas.microsoft.com/office/drawing/2014/main" id="{D61C1D49-B4E5-0D44-B749-BE2F3E709979}"/>
              </a:ext>
            </a:extLst>
          </p:cNvPr>
          <p:cNvSpPr/>
          <p:nvPr/>
        </p:nvSpPr>
        <p:spPr>
          <a:xfrm>
            <a:off x="6423001" y="2035026"/>
            <a:ext cx="1083246" cy="5854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50" dirty="0"/>
              <a:t>Persistence</a:t>
            </a:r>
          </a:p>
        </p:txBody>
      </p:sp>
      <p:sp>
        <p:nvSpPr>
          <p:cNvPr id="22" name="Rounded Rectangle 21">
            <a:extLst>
              <a:ext uri="{FF2B5EF4-FFF2-40B4-BE49-F238E27FC236}">
                <a16:creationId xmlns:a16="http://schemas.microsoft.com/office/drawing/2014/main" id="{2C708DB0-CE69-7943-831D-7622E57E5905}"/>
              </a:ext>
            </a:extLst>
          </p:cNvPr>
          <p:cNvSpPr/>
          <p:nvPr/>
        </p:nvSpPr>
        <p:spPr>
          <a:xfrm>
            <a:off x="6423001" y="1191842"/>
            <a:ext cx="1083246" cy="58547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150" dirty="0">
                <a:solidFill>
                  <a:schemeClr val="accent4"/>
                </a:solidFill>
              </a:rPr>
              <a:t>Bypass User Account Control</a:t>
            </a:r>
          </a:p>
        </p:txBody>
      </p:sp>
      <p:sp>
        <p:nvSpPr>
          <p:cNvPr id="23" name="Rounded Rectangle 22">
            <a:extLst>
              <a:ext uri="{FF2B5EF4-FFF2-40B4-BE49-F238E27FC236}">
                <a16:creationId xmlns:a16="http://schemas.microsoft.com/office/drawing/2014/main" id="{2A98F92B-2D76-3247-AD97-370BDFB7D24D}"/>
              </a:ext>
            </a:extLst>
          </p:cNvPr>
          <p:cNvSpPr/>
          <p:nvPr/>
        </p:nvSpPr>
        <p:spPr>
          <a:xfrm>
            <a:off x="6423001" y="2878210"/>
            <a:ext cx="1083246" cy="58547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150" dirty="0">
                <a:solidFill>
                  <a:schemeClr val="accent4"/>
                </a:solidFill>
              </a:rPr>
              <a:t>Bypass AppLocker Restrictions</a:t>
            </a:r>
          </a:p>
        </p:txBody>
      </p:sp>
      <p:cxnSp>
        <p:nvCxnSpPr>
          <p:cNvPr id="24" name="Straight Arrow Connector 23">
            <a:extLst>
              <a:ext uri="{FF2B5EF4-FFF2-40B4-BE49-F238E27FC236}">
                <a16:creationId xmlns:a16="http://schemas.microsoft.com/office/drawing/2014/main" id="{9E388DC6-FD6B-4F49-9F2D-647F12B08F5B}"/>
              </a:ext>
            </a:extLst>
          </p:cNvPr>
          <p:cNvCxnSpPr>
            <a:cxnSpLocks/>
            <a:stCxn id="16" idx="3"/>
            <a:endCxn id="22" idx="1"/>
          </p:cNvCxnSpPr>
          <p:nvPr/>
        </p:nvCxnSpPr>
        <p:spPr>
          <a:xfrm flipV="1">
            <a:off x="5083746" y="1484582"/>
            <a:ext cx="1339255" cy="84318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5" name="Straight Arrow Connector 24">
            <a:extLst>
              <a:ext uri="{FF2B5EF4-FFF2-40B4-BE49-F238E27FC236}">
                <a16:creationId xmlns:a16="http://schemas.microsoft.com/office/drawing/2014/main" id="{301BCBA2-6459-7445-B300-259CA732A02B}"/>
              </a:ext>
            </a:extLst>
          </p:cNvPr>
          <p:cNvCxnSpPr>
            <a:cxnSpLocks/>
            <a:stCxn id="16" idx="3"/>
            <a:endCxn id="21" idx="1"/>
          </p:cNvCxnSpPr>
          <p:nvPr/>
        </p:nvCxnSpPr>
        <p:spPr>
          <a:xfrm>
            <a:off x="5083746" y="2327766"/>
            <a:ext cx="1339255" cy="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6" name="Straight Arrow Connector 25">
            <a:extLst>
              <a:ext uri="{FF2B5EF4-FFF2-40B4-BE49-F238E27FC236}">
                <a16:creationId xmlns:a16="http://schemas.microsoft.com/office/drawing/2014/main" id="{6AB0403E-8C76-F44B-B7DA-338F4583A96A}"/>
              </a:ext>
            </a:extLst>
          </p:cNvPr>
          <p:cNvCxnSpPr>
            <a:cxnSpLocks/>
            <a:stCxn id="16" idx="3"/>
            <a:endCxn id="23" idx="1"/>
          </p:cNvCxnSpPr>
          <p:nvPr/>
        </p:nvCxnSpPr>
        <p:spPr>
          <a:xfrm>
            <a:off x="5083746" y="2327766"/>
            <a:ext cx="1339255" cy="84318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058507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Hypothesis Definition</a:t>
            </a:r>
            <a:endParaRPr/>
          </a:p>
        </p:txBody>
      </p:sp>
      <p:sp>
        <p:nvSpPr>
          <p:cNvPr id="92" name="Google Shape;92;p18"/>
          <p:cNvSpPr txBox="1">
            <a:spLocks noGrp="1"/>
          </p:cNvSpPr>
          <p:nvPr>
            <p:ph type="body" idx="1"/>
          </p:nvPr>
        </p:nvSpPr>
        <p:spPr>
          <a:xfrm>
            <a:off x="311700" y="1152475"/>
            <a:ext cx="8520600" cy="3872100"/>
          </a:xfrm>
          <a:prstGeom prst="rect">
            <a:avLst/>
          </a:prstGeom>
        </p:spPr>
        <p:txBody>
          <a:bodyPr spcFirstLastPara="1" wrap="square" lIns="91425" tIns="91425" rIns="91425" bIns="91425" anchor="ctr" anchorCtr="0">
            <a:normAutofit/>
          </a:bodyPr>
          <a:lstStyle/>
          <a:p>
            <a:pPr marL="0" lvl="0" indent="0" algn="ctr" rtl="0">
              <a:lnSpc>
                <a:spcPct val="200000"/>
              </a:lnSpc>
              <a:spcBef>
                <a:spcPts val="0"/>
              </a:spcBef>
              <a:spcAft>
                <a:spcPts val="0"/>
              </a:spcAft>
              <a:buNone/>
            </a:pPr>
            <a:r>
              <a:rPr lang="en" dirty="0">
                <a:solidFill>
                  <a:schemeClr val="dk2"/>
                </a:solidFill>
              </a:rPr>
              <a:t>Adversaries may be </a:t>
            </a:r>
            <a:r>
              <a:rPr lang="en" b="1" dirty="0">
                <a:solidFill>
                  <a:srgbClr val="9900FF"/>
                </a:solidFill>
              </a:rPr>
              <a:t>manipulating environment variables </a:t>
            </a:r>
            <a:r>
              <a:rPr lang="en" dirty="0">
                <a:solidFill>
                  <a:schemeClr val="dk2"/>
                </a:solidFill>
              </a:rPr>
              <a:t>(COR_PROFILER) to </a:t>
            </a:r>
            <a:r>
              <a:rPr lang="en" b="1" dirty="0">
                <a:solidFill>
                  <a:srgbClr val="9900FF"/>
                </a:solidFill>
              </a:rPr>
              <a:t>register a malicious Dynamic-Link Library</a:t>
            </a:r>
            <a:r>
              <a:rPr lang="en" dirty="0">
                <a:solidFill>
                  <a:schemeClr val="dk2"/>
                </a:solidFill>
              </a:rPr>
              <a:t> (DLL) and hijack the execution flow of programs that load the .NET Common Language Runtime (CLR) in order to </a:t>
            </a:r>
            <a:r>
              <a:rPr lang="en" b="1" dirty="0">
                <a:solidFill>
                  <a:srgbClr val="9900FF"/>
                </a:solidFill>
              </a:rPr>
              <a:t>persist in a network environment</a:t>
            </a:r>
            <a:r>
              <a:rPr lang="en" dirty="0">
                <a:solidFill>
                  <a:schemeClr val="dk2"/>
                </a:solidFill>
              </a:rPr>
              <a:t>.</a:t>
            </a:r>
            <a:endParaRPr dirty="0">
              <a:solidFill>
                <a:schemeClr val="dk2"/>
              </a:solidFill>
            </a:endParaRPr>
          </a:p>
          <a:p>
            <a:pPr marL="0" lvl="0" indent="0" algn="l" rtl="0">
              <a:lnSpc>
                <a:spcPct val="200000"/>
              </a:lnSpc>
              <a:spcBef>
                <a:spcPts val="1200"/>
              </a:spcBef>
              <a:spcAft>
                <a:spcPts val="1200"/>
              </a:spcAft>
              <a:buNone/>
            </a:pPr>
            <a:endParaRPr dirty="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prstGeom prst="rect">
            <a:avLst/>
          </a:prstGeom>
        </p:spPr>
        <p:txBody>
          <a:bodyPr spcFirstLastPara="1" wrap="square" lIns="91425" tIns="91425" rIns="91425" bIns="91425" anchor="ctr" anchorCtr="0">
            <a:normAutofit fontScale="90000"/>
          </a:bodyPr>
          <a:lstStyle/>
          <a:p>
            <a:pPr marL="0" lvl="0" indent="0" rtl="0">
              <a:spcBef>
                <a:spcPts val="0"/>
              </a:spcBef>
              <a:spcAft>
                <a:spcPts val="0"/>
              </a:spcAft>
              <a:buNone/>
            </a:pPr>
            <a:r>
              <a:rPr lang="en" dirty="0"/>
              <a:t>Adversary Tradecraft Understanding</a:t>
            </a:r>
            <a:endParaRPr dirty="0"/>
          </a:p>
        </p:txBody>
      </p:sp>
      <p:sp>
        <p:nvSpPr>
          <p:cNvPr id="2" name="Subtitle 1">
            <a:extLst>
              <a:ext uri="{FF2B5EF4-FFF2-40B4-BE49-F238E27FC236}">
                <a16:creationId xmlns:a16="http://schemas.microsoft.com/office/drawing/2014/main" id="{D915087B-6A04-E049-9FB0-3F0449AEC6EA}"/>
              </a:ext>
            </a:extLst>
          </p:cNvPr>
          <p:cNvSpPr>
            <a:spLocks noGrp="1"/>
          </p:cNvSpPr>
          <p:nvPr>
            <p:ph type="subTitle" idx="1"/>
          </p:nvPr>
        </p:nvSpPr>
        <p:spPr/>
        <p:txBody>
          <a:bodyPr>
            <a:normAutofit/>
          </a:bodyPr>
          <a:lstStyle/>
          <a:p>
            <a:r>
              <a:rPr lang="en-US" dirty="0"/>
              <a:t>Offensive Security Tools (OST), Static &amp; Dynamic Analysis, Initial Data Modeling</a:t>
            </a:r>
          </a:p>
        </p:txBody>
      </p:sp>
      <p:graphicFrame>
        <p:nvGraphicFramePr>
          <p:cNvPr id="4" name="Content Placeholder 8">
            <a:extLst>
              <a:ext uri="{FF2B5EF4-FFF2-40B4-BE49-F238E27FC236}">
                <a16:creationId xmlns:a16="http://schemas.microsoft.com/office/drawing/2014/main" id="{64832F35-C4DE-824F-A495-6AF72BFF3BFE}"/>
              </a:ext>
            </a:extLst>
          </p:cNvPr>
          <p:cNvGraphicFramePr>
            <a:graphicFrameLocks/>
          </p:cNvGraphicFramePr>
          <p:nvPr>
            <p:extLst>
              <p:ext uri="{D42A27DB-BD31-4B8C-83A1-F6EECF244321}">
                <p14:modId xmlns:p14="http://schemas.microsoft.com/office/powerpoint/2010/main" val="1025778739"/>
              </p:ext>
            </p:extLst>
          </p:nvPr>
        </p:nvGraphicFramePr>
        <p:xfrm>
          <a:off x="4462280" y="0"/>
          <a:ext cx="468171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3827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Initial Data Modeling</a:t>
            </a:r>
            <a:endParaRPr/>
          </a:p>
        </p:txBody>
      </p:sp>
      <p:sp>
        <p:nvSpPr>
          <p:cNvPr id="99" name="Google Shape;99;p19"/>
          <p:cNvSpPr txBox="1">
            <a:spLocks noGrp="1"/>
          </p:cNvSpPr>
          <p:nvPr>
            <p:ph type="body" idx="1"/>
          </p:nvPr>
        </p:nvSpPr>
        <p:spPr>
          <a:xfrm>
            <a:off x="311700" y="1152475"/>
            <a:ext cx="8520600" cy="3872100"/>
          </a:xfrm>
          <a:prstGeom prst="rect">
            <a:avLst/>
          </a:prstGeom>
        </p:spPr>
        <p:txBody>
          <a:bodyPr spcFirstLastPara="1" wrap="square" lIns="91425" tIns="91425" rIns="91425" bIns="91425" anchor="ctr" anchorCtr="0">
            <a:normAutofit fontScale="92500" lnSpcReduction="10000"/>
          </a:bodyPr>
          <a:lstStyle/>
          <a:p>
            <a:pPr marL="457200" lvl="0" indent="-342900" algn="l" rtl="0">
              <a:lnSpc>
                <a:spcPct val="400000"/>
              </a:lnSpc>
              <a:spcBef>
                <a:spcPts val="1000"/>
              </a:spcBef>
              <a:spcAft>
                <a:spcPts val="0"/>
              </a:spcAft>
              <a:buClr>
                <a:srgbClr val="9900FF"/>
              </a:buClr>
              <a:buSzPts val="1800"/>
              <a:buChar char="●"/>
            </a:pPr>
            <a:r>
              <a:rPr lang="en" b="1" dirty="0">
                <a:solidFill>
                  <a:srgbClr val="9900FF"/>
                </a:solidFill>
              </a:rPr>
              <a:t>manipulating environment variables</a:t>
            </a:r>
          </a:p>
          <a:p>
            <a:pPr marL="457200" lvl="0" indent="-342900" algn="l" rtl="0">
              <a:lnSpc>
                <a:spcPct val="400000"/>
              </a:lnSpc>
              <a:spcBef>
                <a:spcPts val="1200"/>
              </a:spcBef>
              <a:spcAft>
                <a:spcPts val="0"/>
              </a:spcAft>
              <a:buClr>
                <a:srgbClr val="9900FF"/>
              </a:buClr>
              <a:buSzPts val="1800"/>
              <a:buChar char="●"/>
            </a:pPr>
            <a:r>
              <a:rPr lang="en-US" b="1" dirty="0">
                <a:solidFill>
                  <a:srgbClr val="9900FF"/>
                </a:solidFill>
              </a:rPr>
              <a:t> register a malicious DLL</a:t>
            </a:r>
            <a:endParaRPr lang="en-US" dirty="0">
              <a:solidFill>
                <a:srgbClr val="9900FF"/>
              </a:solidFill>
            </a:endParaRPr>
          </a:p>
          <a:p>
            <a:pPr marL="457200" lvl="0" indent="-342900" algn="l" rtl="0">
              <a:lnSpc>
                <a:spcPct val="400000"/>
              </a:lnSpc>
              <a:spcBef>
                <a:spcPts val="1200"/>
              </a:spcBef>
              <a:spcAft>
                <a:spcPts val="1200"/>
              </a:spcAft>
              <a:buClr>
                <a:srgbClr val="9900FF"/>
              </a:buClr>
              <a:buSzPts val="1800"/>
              <a:buChar char="●"/>
            </a:pPr>
            <a:r>
              <a:rPr lang="en-US" b="1" dirty="0">
                <a:solidFill>
                  <a:srgbClr val="9900FF"/>
                </a:solidFill>
              </a:rPr>
              <a:t>persist in a network environment</a:t>
            </a:r>
            <a:r>
              <a:rPr lang="en-US" dirty="0">
                <a:solidFill>
                  <a:srgbClr val="9900FF"/>
                </a:solidFill>
              </a:rPr>
              <a:t>.</a:t>
            </a:r>
            <a:endParaRPr lang="en-US" dirty="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Initial Data Modeling</a:t>
            </a:r>
            <a:endParaRPr/>
          </a:p>
        </p:txBody>
      </p:sp>
      <p:sp>
        <p:nvSpPr>
          <p:cNvPr id="99" name="Google Shape;99;p19"/>
          <p:cNvSpPr txBox="1">
            <a:spLocks noGrp="1"/>
          </p:cNvSpPr>
          <p:nvPr>
            <p:ph type="body" idx="1"/>
          </p:nvPr>
        </p:nvSpPr>
        <p:spPr>
          <a:xfrm>
            <a:off x="311700" y="1152475"/>
            <a:ext cx="8520600" cy="3872100"/>
          </a:xfrm>
          <a:prstGeom prst="rect">
            <a:avLst/>
          </a:prstGeom>
        </p:spPr>
        <p:txBody>
          <a:bodyPr spcFirstLastPara="1" wrap="square" lIns="91425" tIns="91425" rIns="91425" bIns="91425" anchor="ctr" anchorCtr="0">
            <a:normAutofit fontScale="92500" lnSpcReduction="10000"/>
          </a:bodyPr>
          <a:lstStyle/>
          <a:p>
            <a:pPr marL="457200" lvl="0" indent="-342900" algn="l" rtl="0">
              <a:lnSpc>
                <a:spcPct val="400000"/>
              </a:lnSpc>
              <a:spcBef>
                <a:spcPts val="1000"/>
              </a:spcBef>
              <a:spcAft>
                <a:spcPts val="0"/>
              </a:spcAft>
              <a:buClr>
                <a:srgbClr val="9900FF"/>
              </a:buClr>
              <a:buSzPts val="1800"/>
              <a:buChar char="●"/>
            </a:pPr>
            <a:r>
              <a:rPr lang="en" b="1" dirty="0">
                <a:solidFill>
                  <a:srgbClr val="9900FF"/>
                </a:solidFill>
              </a:rPr>
              <a:t>manipulating environment variables</a:t>
            </a:r>
          </a:p>
          <a:p>
            <a:pPr marL="457200" lvl="0" indent="-342900" algn="l" rtl="0">
              <a:lnSpc>
                <a:spcPct val="400000"/>
              </a:lnSpc>
              <a:spcBef>
                <a:spcPts val="1200"/>
              </a:spcBef>
              <a:spcAft>
                <a:spcPts val="0"/>
              </a:spcAft>
              <a:buClr>
                <a:srgbClr val="9900FF"/>
              </a:buClr>
              <a:buSzPts val="1800"/>
              <a:buChar char="●"/>
            </a:pPr>
            <a:r>
              <a:rPr lang="en-US" b="1" dirty="0">
                <a:solidFill>
                  <a:srgbClr val="9900FF"/>
                </a:solidFill>
              </a:rPr>
              <a:t> register a malicious DLL</a:t>
            </a:r>
            <a:endParaRPr lang="en-US" dirty="0">
              <a:solidFill>
                <a:srgbClr val="9900FF"/>
              </a:solidFill>
            </a:endParaRPr>
          </a:p>
          <a:p>
            <a:pPr marL="457200" lvl="0" indent="-342900" algn="l" rtl="0">
              <a:lnSpc>
                <a:spcPct val="400000"/>
              </a:lnSpc>
              <a:spcBef>
                <a:spcPts val="1200"/>
              </a:spcBef>
              <a:spcAft>
                <a:spcPts val="1200"/>
              </a:spcAft>
              <a:buClr>
                <a:srgbClr val="9900FF"/>
              </a:buClr>
              <a:buSzPts val="1800"/>
              <a:buChar char="●"/>
            </a:pPr>
            <a:r>
              <a:rPr lang="en-US" b="1" dirty="0">
                <a:solidFill>
                  <a:srgbClr val="9900FF"/>
                </a:solidFill>
              </a:rPr>
              <a:t>persist in a network environment</a:t>
            </a:r>
            <a:r>
              <a:rPr lang="en-US" dirty="0">
                <a:solidFill>
                  <a:srgbClr val="9900FF"/>
                </a:solidFill>
              </a:rPr>
              <a:t>.</a:t>
            </a:r>
            <a:endParaRPr lang="en-US" dirty="0">
              <a:solidFill>
                <a:schemeClr val="dk2"/>
              </a:solidFill>
            </a:endParaRPr>
          </a:p>
        </p:txBody>
      </p:sp>
      <p:sp>
        <p:nvSpPr>
          <p:cNvPr id="101" name="Google Shape;101;p19"/>
          <p:cNvSpPr/>
          <p:nvPr/>
        </p:nvSpPr>
        <p:spPr>
          <a:xfrm>
            <a:off x="4818158" y="1294727"/>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sp>
        <p:nvSpPr>
          <p:cNvPr id="102" name="Google Shape;102;p19"/>
          <p:cNvSpPr/>
          <p:nvPr/>
        </p:nvSpPr>
        <p:spPr>
          <a:xfrm>
            <a:off x="7862150" y="839825"/>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Registry Key</a:t>
            </a:r>
            <a:endParaRPr/>
          </a:p>
        </p:txBody>
      </p:sp>
      <p:sp>
        <p:nvSpPr>
          <p:cNvPr id="103" name="Google Shape;103;p19"/>
          <p:cNvSpPr/>
          <p:nvPr/>
        </p:nvSpPr>
        <p:spPr>
          <a:xfrm>
            <a:off x="7862150" y="1749629"/>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Registry Key Value</a:t>
            </a:r>
            <a:endParaRPr/>
          </a:p>
        </p:txBody>
      </p:sp>
      <p:sp>
        <p:nvSpPr>
          <p:cNvPr id="105" name="Google Shape;105;p19"/>
          <p:cNvSpPr txBox="1"/>
          <p:nvPr/>
        </p:nvSpPr>
        <p:spPr>
          <a:xfrm>
            <a:off x="6284580" y="1478898"/>
            <a:ext cx="1009894"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or modified</a:t>
            </a:r>
            <a:endParaRPr dirty="0">
              <a:latin typeface="Source Sans Pro"/>
              <a:ea typeface="Source Sans Pro"/>
              <a:cs typeface="Source Sans Pro"/>
              <a:sym typeface="Source Sans Pro"/>
            </a:endParaRPr>
          </a:p>
        </p:txBody>
      </p:sp>
      <p:sp>
        <p:nvSpPr>
          <p:cNvPr id="106" name="Google Shape;106;p19"/>
          <p:cNvSpPr/>
          <p:nvPr/>
        </p:nvSpPr>
        <p:spPr>
          <a:xfrm>
            <a:off x="7862150" y="2783423"/>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DLL</a:t>
            </a:r>
            <a:endParaRPr/>
          </a:p>
        </p:txBody>
      </p:sp>
      <p:sp>
        <p:nvSpPr>
          <p:cNvPr id="111" name="Google Shape;111;p19"/>
          <p:cNvSpPr/>
          <p:nvPr/>
        </p:nvSpPr>
        <p:spPr>
          <a:xfrm>
            <a:off x="7862150" y="4064725"/>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Ip</a:t>
            </a:r>
            <a:endParaRPr dirty="0"/>
          </a:p>
        </p:txBody>
      </p:sp>
      <p:cxnSp>
        <p:nvCxnSpPr>
          <p:cNvPr id="3" name="Curved Connector 2">
            <a:extLst>
              <a:ext uri="{FF2B5EF4-FFF2-40B4-BE49-F238E27FC236}">
                <a16:creationId xmlns:a16="http://schemas.microsoft.com/office/drawing/2014/main" id="{E22EE70F-F721-744C-B6F1-83726348C021}"/>
              </a:ext>
            </a:extLst>
          </p:cNvPr>
          <p:cNvCxnSpPr>
            <a:cxnSpLocks/>
            <a:stCxn id="105" idx="3"/>
            <a:endCxn id="102" idx="1"/>
          </p:cNvCxnSpPr>
          <p:nvPr/>
        </p:nvCxnSpPr>
        <p:spPr>
          <a:xfrm flipV="1">
            <a:off x="7294474" y="1151525"/>
            <a:ext cx="567676" cy="45087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1" name="Curved Connector 20">
            <a:extLst>
              <a:ext uri="{FF2B5EF4-FFF2-40B4-BE49-F238E27FC236}">
                <a16:creationId xmlns:a16="http://schemas.microsoft.com/office/drawing/2014/main" id="{42C91507-8FAF-E148-8479-1025B9D258C7}"/>
              </a:ext>
            </a:extLst>
          </p:cNvPr>
          <p:cNvCxnSpPr>
            <a:cxnSpLocks/>
            <a:stCxn id="105" idx="3"/>
            <a:endCxn id="103" idx="1"/>
          </p:cNvCxnSpPr>
          <p:nvPr/>
        </p:nvCxnSpPr>
        <p:spPr>
          <a:xfrm>
            <a:off x="7294474" y="1602402"/>
            <a:ext cx="567676" cy="45892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Straight Connector 11">
            <a:extLst>
              <a:ext uri="{FF2B5EF4-FFF2-40B4-BE49-F238E27FC236}">
                <a16:creationId xmlns:a16="http://schemas.microsoft.com/office/drawing/2014/main" id="{C65E03D5-A122-DF48-9816-BCF714D679A2}"/>
              </a:ext>
            </a:extLst>
          </p:cNvPr>
          <p:cNvCxnSpPr>
            <a:cxnSpLocks/>
            <a:stCxn id="101" idx="3"/>
            <a:endCxn id="105" idx="1"/>
          </p:cNvCxnSpPr>
          <p:nvPr/>
        </p:nvCxnSpPr>
        <p:spPr>
          <a:xfrm flipV="1">
            <a:off x="5829758" y="1602402"/>
            <a:ext cx="454822" cy="4025"/>
          </a:xfrm>
          <a:prstGeom prst="line">
            <a:avLst/>
          </a:prstGeom>
        </p:spPr>
        <p:style>
          <a:lnRef idx="2">
            <a:schemeClr val="accent5"/>
          </a:lnRef>
          <a:fillRef idx="0">
            <a:schemeClr val="accent5"/>
          </a:fillRef>
          <a:effectRef idx="1">
            <a:schemeClr val="accent5"/>
          </a:effectRef>
          <a:fontRef idx="minor">
            <a:schemeClr val="tx1"/>
          </a:fontRef>
        </p:style>
      </p:cxnSp>
      <p:sp>
        <p:nvSpPr>
          <p:cNvPr id="36" name="Google Shape;101;p19">
            <a:extLst>
              <a:ext uri="{FF2B5EF4-FFF2-40B4-BE49-F238E27FC236}">
                <a16:creationId xmlns:a16="http://schemas.microsoft.com/office/drawing/2014/main" id="{F3C76D8E-8C6A-1942-9E4F-2F41B40DACE2}"/>
              </a:ext>
            </a:extLst>
          </p:cNvPr>
          <p:cNvSpPr/>
          <p:nvPr/>
        </p:nvSpPr>
        <p:spPr>
          <a:xfrm>
            <a:off x="4822693" y="2779008"/>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sp>
        <p:nvSpPr>
          <p:cNvPr id="37" name="Google Shape;105;p19">
            <a:extLst>
              <a:ext uri="{FF2B5EF4-FFF2-40B4-BE49-F238E27FC236}">
                <a16:creationId xmlns:a16="http://schemas.microsoft.com/office/drawing/2014/main" id="{FB03ECF2-9C54-B249-983C-E307055C153D}"/>
              </a:ext>
            </a:extLst>
          </p:cNvPr>
          <p:cNvSpPr txBox="1"/>
          <p:nvPr/>
        </p:nvSpPr>
        <p:spPr>
          <a:xfrm>
            <a:off x="6282874" y="2971619"/>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&amp;</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loaded</a:t>
            </a:r>
            <a:endParaRPr dirty="0">
              <a:latin typeface="Source Sans Pro"/>
              <a:ea typeface="Source Sans Pro"/>
              <a:cs typeface="Source Sans Pro"/>
              <a:sym typeface="Source Sans Pro"/>
            </a:endParaRPr>
          </a:p>
        </p:txBody>
      </p:sp>
      <p:cxnSp>
        <p:nvCxnSpPr>
          <p:cNvPr id="38" name="Straight Connector 37">
            <a:extLst>
              <a:ext uri="{FF2B5EF4-FFF2-40B4-BE49-F238E27FC236}">
                <a16:creationId xmlns:a16="http://schemas.microsoft.com/office/drawing/2014/main" id="{0A7E1F8A-8187-854C-A164-8B77D4C36776}"/>
              </a:ext>
            </a:extLst>
          </p:cNvPr>
          <p:cNvCxnSpPr>
            <a:cxnSpLocks/>
            <a:stCxn id="36" idx="3"/>
            <a:endCxn id="37" idx="1"/>
          </p:cNvCxnSpPr>
          <p:nvPr/>
        </p:nvCxnSpPr>
        <p:spPr>
          <a:xfrm>
            <a:off x="5834293" y="3090708"/>
            <a:ext cx="448581" cy="4415"/>
          </a:xfrm>
          <a:prstGeom prst="line">
            <a:avLst/>
          </a:prstGeom>
        </p:spPr>
        <p:style>
          <a:lnRef idx="2">
            <a:schemeClr val="accent5"/>
          </a:lnRef>
          <a:fillRef idx="0">
            <a:schemeClr val="accent5"/>
          </a:fillRef>
          <a:effectRef idx="1">
            <a:schemeClr val="accent5"/>
          </a:effectRef>
          <a:fontRef idx="minor">
            <a:schemeClr val="tx1"/>
          </a:fontRef>
        </p:style>
      </p:cxnSp>
      <p:cxnSp>
        <p:nvCxnSpPr>
          <p:cNvPr id="24" name="Straight Arrow Connector 23">
            <a:extLst>
              <a:ext uri="{FF2B5EF4-FFF2-40B4-BE49-F238E27FC236}">
                <a16:creationId xmlns:a16="http://schemas.microsoft.com/office/drawing/2014/main" id="{5A3A9904-7981-4A40-8F5B-46A050DB9D35}"/>
              </a:ext>
            </a:extLst>
          </p:cNvPr>
          <p:cNvCxnSpPr>
            <a:cxnSpLocks/>
            <a:stCxn id="37" idx="3"/>
            <a:endCxn id="106" idx="1"/>
          </p:cNvCxnSpPr>
          <p:nvPr/>
        </p:nvCxnSpPr>
        <p:spPr>
          <a:xfrm>
            <a:off x="7294474" y="3095123"/>
            <a:ext cx="5676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7" name="Google Shape;101;p19">
            <a:extLst>
              <a:ext uri="{FF2B5EF4-FFF2-40B4-BE49-F238E27FC236}">
                <a16:creationId xmlns:a16="http://schemas.microsoft.com/office/drawing/2014/main" id="{E7349303-803C-AC45-9882-3BFCCBE3B1E9}"/>
              </a:ext>
            </a:extLst>
          </p:cNvPr>
          <p:cNvSpPr/>
          <p:nvPr/>
        </p:nvSpPr>
        <p:spPr>
          <a:xfrm>
            <a:off x="4818158" y="4066378"/>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sp>
        <p:nvSpPr>
          <p:cNvPr id="48" name="Google Shape;105;p19">
            <a:extLst>
              <a:ext uri="{FF2B5EF4-FFF2-40B4-BE49-F238E27FC236}">
                <a16:creationId xmlns:a16="http://schemas.microsoft.com/office/drawing/2014/main" id="{28AC2867-3FAB-AB4F-81A1-3A176D0A5A4B}"/>
              </a:ext>
            </a:extLst>
          </p:cNvPr>
          <p:cNvSpPr txBox="1"/>
          <p:nvPr/>
        </p:nvSpPr>
        <p:spPr>
          <a:xfrm>
            <a:off x="6287413" y="4252921"/>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connected to </a:t>
            </a:r>
            <a:endParaRPr dirty="0">
              <a:latin typeface="Source Sans Pro"/>
              <a:ea typeface="Source Sans Pro"/>
              <a:cs typeface="Source Sans Pro"/>
              <a:sym typeface="Source Sans Pro"/>
            </a:endParaRPr>
          </a:p>
        </p:txBody>
      </p:sp>
      <p:cxnSp>
        <p:nvCxnSpPr>
          <p:cNvPr id="49" name="Straight Connector 48">
            <a:extLst>
              <a:ext uri="{FF2B5EF4-FFF2-40B4-BE49-F238E27FC236}">
                <a16:creationId xmlns:a16="http://schemas.microsoft.com/office/drawing/2014/main" id="{BCADBA1D-33F6-EB46-B1EE-F705C0E239CA}"/>
              </a:ext>
            </a:extLst>
          </p:cNvPr>
          <p:cNvCxnSpPr>
            <a:cxnSpLocks/>
            <a:stCxn id="47" idx="3"/>
            <a:endCxn id="48" idx="1"/>
          </p:cNvCxnSpPr>
          <p:nvPr/>
        </p:nvCxnSpPr>
        <p:spPr>
          <a:xfrm flipV="1">
            <a:off x="5829758" y="4376425"/>
            <a:ext cx="457655" cy="1653"/>
          </a:xfrm>
          <a:prstGeom prst="line">
            <a:avLst/>
          </a:prstGeom>
        </p:spPr>
        <p:style>
          <a:lnRef idx="2">
            <a:schemeClr val="accent5"/>
          </a:lnRef>
          <a:fillRef idx="0">
            <a:schemeClr val="accent5"/>
          </a:fillRef>
          <a:effectRef idx="1">
            <a:schemeClr val="accent5"/>
          </a:effectRef>
          <a:fontRef idx="minor">
            <a:schemeClr val="tx1"/>
          </a:fontRef>
        </p:style>
      </p:cxnSp>
      <p:cxnSp>
        <p:nvCxnSpPr>
          <p:cNvPr id="52" name="Straight Arrow Connector 51">
            <a:extLst>
              <a:ext uri="{FF2B5EF4-FFF2-40B4-BE49-F238E27FC236}">
                <a16:creationId xmlns:a16="http://schemas.microsoft.com/office/drawing/2014/main" id="{C6D14D82-AEB1-D74F-BAB7-B1E0C5CF4DB4}"/>
              </a:ext>
            </a:extLst>
          </p:cNvPr>
          <p:cNvCxnSpPr>
            <a:cxnSpLocks/>
            <a:stCxn id="48" idx="3"/>
            <a:endCxn id="111" idx="1"/>
          </p:cNvCxnSpPr>
          <p:nvPr/>
        </p:nvCxnSpPr>
        <p:spPr>
          <a:xfrm>
            <a:off x="7299013" y="4376425"/>
            <a:ext cx="56313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947621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Identification of Telemetry</a:t>
            </a:r>
            <a:endParaRPr/>
          </a:p>
        </p:txBody>
      </p:sp>
      <p:sp>
        <p:nvSpPr>
          <p:cNvPr id="29" name="Google Shape;102;p19">
            <a:extLst>
              <a:ext uri="{FF2B5EF4-FFF2-40B4-BE49-F238E27FC236}">
                <a16:creationId xmlns:a16="http://schemas.microsoft.com/office/drawing/2014/main" id="{8D943FEC-ECAB-A34D-AF6B-7DEDB55C23E3}"/>
              </a:ext>
            </a:extLst>
          </p:cNvPr>
          <p:cNvSpPr/>
          <p:nvPr/>
        </p:nvSpPr>
        <p:spPr>
          <a:xfrm>
            <a:off x="2821027" y="1141220"/>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Registry Key</a:t>
            </a:r>
            <a:endParaRPr/>
          </a:p>
        </p:txBody>
      </p:sp>
      <p:sp>
        <p:nvSpPr>
          <p:cNvPr id="30" name="Google Shape;103;p19">
            <a:extLst>
              <a:ext uri="{FF2B5EF4-FFF2-40B4-BE49-F238E27FC236}">
                <a16:creationId xmlns:a16="http://schemas.microsoft.com/office/drawing/2014/main" id="{49A17E84-6291-A245-9435-653B85C05A43}"/>
              </a:ext>
            </a:extLst>
          </p:cNvPr>
          <p:cNvSpPr/>
          <p:nvPr/>
        </p:nvSpPr>
        <p:spPr>
          <a:xfrm>
            <a:off x="2821027" y="2051024"/>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Registry Key Value</a:t>
            </a:r>
            <a:endParaRPr/>
          </a:p>
        </p:txBody>
      </p:sp>
      <p:sp>
        <p:nvSpPr>
          <p:cNvPr id="31" name="Google Shape;105;p19">
            <a:extLst>
              <a:ext uri="{FF2B5EF4-FFF2-40B4-BE49-F238E27FC236}">
                <a16:creationId xmlns:a16="http://schemas.microsoft.com/office/drawing/2014/main" id="{28D0CAA0-481D-3540-B061-99B9CA562D1E}"/>
              </a:ext>
            </a:extLst>
          </p:cNvPr>
          <p:cNvSpPr txBox="1"/>
          <p:nvPr/>
        </p:nvSpPr>
        <p:spPr>
          <a:xfrm>
            <a:off x="1243457" y="1780293"/>
            <a:ext cx="1009894"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or modified</a:t>
            </a:r>
            <a:endParaRPr dirty="0">
              <a:latin typeface="Source Sans Pro"/>
              <a:ea typeface="Source Sans Pro"/>
              <a:cs typeface="Source Sans Pro"/>
              <a:sym typeface="Source Sans Pro"/>
            </a:endParaRPr>
          </a:p>
        </p:txBody>
      </p:sp>
      <p:sp>
        <p:nvSpPr>
          <p:cNvPr id="32" name="Google Shape;106;p19">
            <a:extLst>
              <a:ext uri="{FF2B5EF4-FFF2-40B4-BE49-F238E27FC236}">
                <a16:creationId xmlns:a16="http://schemas.microsoft.com/office/drawing/2014/main" id="{874B15F5-F729-BC4A-B145-7B96A5063299}"/>
              </a:ext>
            </a:extLst>
          </p:cNvPr>
          <p:cNvSpPr/>
          <p:nvPr/>
        </p:nvSpPr>
        <p:spPr>
          <a:xfrm>
            <a:off x="2821027" y="3084818"/>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DLL</a:t>
            </a:r>
            <a:endParaRPr/>
          </a:p>
        </p:txBody>
      </p:sp>
      <p:sp>
        <p:nvSpPr>
          <p:cNvPr id="33" name="Google Shape;111;p19">
            <a:extLst>
              <a:ext uri="{FF2B5EF4-FFF2-40B4-BE49-F238E27FC236}">
                <a16:creationId xmlns:a16="http://schemas.microsoft.com/office/drawing/2014/main" id="{69F35E7C-E6F8-5B4C-802A-CAB749A71833}"/>
              </a:ext>
            </a:extLst>
          </p:cNvPr>
          <p:cNvSpPr/>
          <p:nvPr/>
        </p:nvSpPr>
        <p:spPr>
          <a:xfrm>
            <a:off x="2821027" y="4366120"/>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Ip</a:t>
            </a:r>
            <a:endParaRPr dirty="0"/>
          </a:p>
        </p:txBody>
      </p:sp>
      <p:cxnSp>
        <p:nvCxnSpPr>
          <p:cNvPr id="34" name="Curved Connector 33">
            <a:extLst>
              <a:ext uri="{FF2B5EF4-FFF2-40B4-BE49-F238E27FC236}">
                <a16:creationId xmlns:a16="http://schemas.microsoft.com/office/drawing/2014/main" id="{C03B2346-B036-CD49-8AE8-9C3A9A91A6B2}"/>
              </a:ext>
            </a:extLst>
          </p:cNvPr>
          <p:cNvCxnSpPr>
            <a:cxnSpLocks/>
            <a:stCxn id="31" idx="3"/>
            <a:endCxn id="29" idx="1"/>
          </p:cNvCxnSpPr>
          <p:nvPr/>
        </p:nvCxnSpPr>
        <p:spPr>
          <a:xfrm flipV="1">
            <a:off x="2253351" y="1452920"/>
            <a:ext cx="567676" cy="45087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5" name="Curved Connector 34">
            <a:extLst>
              <a:ext uri="{FF2B5EF4-FFF2-40B4-BE49-F238E27FC236}">
                <a16:creationId xmlns:a16="http://schemas.microsoft.com/office/drawing/2014/main" id="{2EF38F73-F6FB-894A-8A36-7ED60294E36F}"/>
              </a:ext>
            </a:extLst>
          </p:cNvPr>
          <p:cNvCxnSpPr>
            <a:cxnSpLocks/>
            <a:stCxn id="31" idx="3"/>
            <a:endCxn id="30" idx="1"/>
          </p:cNvCxnSpPr>
          <p:nvPr/>
        </p:nvCxnSpPr>
        <p:spPr>
          <a:xfrm>
            <a:off x="2253351" y="1903797"/>
            <a:ext cx="567676" cy="45892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sp>
        <p:nvSpPr>
          <p:cNvPr id="37" name="Google Shape;101;p19">
            <a:extLst>
              <a:ext uri="{FF2B5EF4-FFF2-40B4-BE49-F238E27FC236}">
                <a16:creationId xmlns:a16="http://schemas.microsoft.com/office/drawing/2014/main" id="{9A4615A6-ACB7-0C47-A334-3913CF6BC13C}"/>
              </a:ext>
            </a:extLst>
          </p:cNvPr>
          <p:cNvSpPr/>
          <p:nvPr/>
        </p:nvSpPr>
        <p:spPr>
          <a:xfrm>
            <a:off x="67814" y="3080403"/>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sp>
        <p:nvSpPr>
          <p:cNvPr id="38" name="Google Shape;105;p19">
            <a:extLst>
              <a:ext uri="{FF2B5EF4-FFF2-40B4-BE49-F238E27FC236}">
                <a16:creationId xmlns:a16="http://schemas.microsoft.com/office/drawing/2014/main" id="{11A11DB3-73C7-7043-A8CF-1223BCCE250F}"/>
              </a:ext>
            </a:extLst>
          </p:cNvPr>
          <p:cNvSpPr txBox="1"/>
          <p:nvPr/>
        </p:nvSpPr>
        <p:spPr>
          <a:xfrm>
            <a:off x="1241751" y="3273014"/>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&amp;</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loaded</a:t>
            </a:r>
            <a:endParaRPr dirty="0">
              <a:latin typeface="Source Sans Pro"/>
              <a:ea typeface="Source Sans Pro"/>
              <a:cs typeface="Source Sans Pro"/>
              <a:sym typeface="Source Sans Pro"/>
            </a:endParaRPr>
          </a:p>
        </p:txBody>
      </p:sp>
      <p:cxnSp>
        <p:nvCxnSpPr>
          <p:cNvPr id="39" name="Straight Connector 38">
            <a:extLst>
              <a:ext uri="{FF2B5EF4-FFF2-40B4-BE49-F238E27FC236}">
                <a16:creationId xmlns:a16="http://schemas.microsoft.com/office/drawing/2014/main" id="{A71480FF-02F5-9840-85AF-45D2ABA52AB9}"/>
              </a:ext>
            </a:extLst>
          </p:cNvPr>
          <p:cNvCxnSpPr>
            <a:cxnSpLocks/>
            <a:stCxn id="37" idx="3"/>
            <a:endCxn id="38" idx="1"/>
          </p:cNvCxnSpPr>
          <p:nvPr/>
        </p:nvCxnSpPr>
        <p:spPr>
          <a:xfrm>
            <a:off x="1079414" y="3392103"/>
            <a:ext cx="162337" cy="4415"/>
          </a:xfrm>
          <a:prstGeom prst="line">
            <a:avLst/>
          </a:prstGeom>
        </p:spPr>
        <p:style>
          <a:lnRef idx="2">
            <a:schemeClr val="accent5"/>
          </a:lnRef>
          <a:fillRef idx="0">
            <a:schemeClr val="accent5"/>
          </a:fillRef>
          <a:effectRef idx="1">
            <a:schemeClr val="accent5"/>
          </a:effectRef>
          <a:fontRef idx="minor">
            <a:schemeClr val="tx1"/>
          </a:fontRef>
        </p:style>
      </p:cxnSp>
      <p:cxnSp>
        <p:nvCxnSpPr>
          <p:cNvPr id="40" name="Straight Arrow Connector 39">
            <a:extLst>
              <a:ext uri="{FF2B5EF4-FFF2-40B4-BE49-F238E27FC236}">
                <a16:creationId xmlns:a16="http://schemas.microsoft.com/office/drawing/2014/main" id="{C7BB3A10-6184-8243-A095-EDC8E7743B95}"/>
              </a:ext>
            </a:extLst>
          </p:cNvPr>
          <p:cNvCxnSpPr>
            <a:cxnSpLocks/>
            <a:stCxn id="38" idx="3"/>
            <a:endCxn id="32" idx="1"/>
          </p:cNvCxnSpPr>
          <p:nvPr/>
        </p:nvCxnSpPr>
        <p:spPr>
          <a:xfrm>
            <a:off x="2253351" y="3396518"/>
            <a:ext cx="5676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2" name="Google Shape;105;p19">
            <a:extLst>
              <a:ext uri="{FF2B5EF4-FFF2-40B4-BE49-F238E27FC236}">
                <a16:creationId xmlns:a16="http://schemas.microsoft.com/office/drawing/2014/main" id="{DC37B4CD-485B-8445-83DF-AD6A9150199D}"/>
              </a:ext>
            </a:extLst>
          </p:cNvPr>
          <p:cNvSpPr txBox="1"/>
          <p:nvPr/>
        </p:nvSpPr>
        <p:spPr>
          <a:xfrm>
            <a:off x="1246290" y="4554316"/>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connected to </a:t>
            </a:r>
            <a:endParaRPr dirty="0">
              <a:latin typeface="Source Sans Pro"/>
              <a:ea typeface="Source Sans Pro"/>
              <a:cs typeface="Source Sans Pro"/>
              <a:sym typeface="Source Sans Pro"/>
            </a:endParaRPr>
          </a:p>
        </p:txBody>
      </p:sp>
      <p:cxnSp>
        <p:nvCxnSpPr>
          <p:cNvPr id="44" name="Straight Arrow Connector 43">
            <a:extLst>
              <a:ext uri="{FF2B5EF4-FFF2-40B4-BE49-F238E27FC236}">
                <a16:creationId xmlns:a16="http://schemas.microsoft.com/office/drawing/2014/main" id="{BE8F7A98-3FCC-6144-B4C5-6974282DA016}"/>
              </a:ext>
            </a:extLst>
          </p:cNvPr>
          <p:cNvCxnSpPr>
            <a:cxnSpLocks/>
            <a:stCxn id="42" idx="3"/>
            <a:endCxn id="33" idx="1"/>
          </p:cNvCxnSpPr>
          <p:nvPr/>
        </p:nvCxnSpPr>
        <p:spPr>
          <a:xfrm>
            <a:off x="2257890" y="4677820"/>
            <a:ext cx="56313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 name="Curved Connector 3">
            <a:extLst>
              <a:ext uri="{FF2B5EF4-FFF2-40B4-BE49-F238E27FC236}">
                <a16:creationId xmlns:a16="http://schemas.microsoft.com/office/drawing/2014/main" id="{571E66DE-C904-4E4A-9772-9CD371F08C8C}"/>
              </a:ext>
            </a:extLst>
          </p:cNvPr>
          <p:cNvCxnSpPr>
            <a:stCxn id="31" idx="1"/>
            <a:endCxn id="37" idx="0"/>
          </p:cNvCxnSpPr>
          <p:nvPr/>
        </p:nvCxnSpPr>
        <p:spPr>
          <a:xfrm rot="10800000" flipV="1">
            <a:off x="573615" y="1903797"/>
            <a:ext cx="669843" cy="1176606"/>
          </a:xfrm>
          <a:prstGeom prst="curvedConnector2">
            <a:avLst/>
          </a:prstGeom>
        </p:spPr>
        <p:style>
          <a:lnRef idx="2">
            <a:schemeClr val="accent5"/>
          </a:lnRef>
          <a:fillRef idx="0">
            <a:schemeClr val="accent5"/>
          </a:fillRef>
          <a:effectRef idx="1">
            <a:schemeClr val="accent5"/>
          </a:effectRef>
          <a:fontRef idx="minor">
            <a:schemeClr val="tx1"/>
          </a:fontRef>
        </p:style>
      </p:cxnSp>
      <p:cxnSp>
        <p:nvCxnSpPr>
          <p:cNvPr id="48" name="Curved Connector 47">
            <a:extLst>
              <a:ext uri="{FF2B5EF4-FFF2-40B4-BE49-F238E27FC236}">
                <a16:creationId xmlns:a16="http://schemas.microsoft.com/office/drawing/2014/main" id="{063BAEC1-461E-5D44-B1F3-DECC5A966362}"/>
              </a:ext>
            </a:extLst>
          </p:cNvPr>
          <p:cNvCxnSpPr>
            <a:cxnSpLocks/>
            <a:stCxn id="42" idx="1"/>
            <a:endCxn id="37" idx="2"/>
          </p:cNvCxnSpPr>
          <p:nvPr/>
        </p:nvCxnSpPr>
        <p:spPr>
          <a:xfrm rot="10800000">
            <a:off x="573614" y="3703804"/>
            <a:ext cx="672676" cy="974017"/>
          </a:xfrm>
          <a:prstGeom prst="curvedConnector2">
            <a:avLst/>
          </a:prstGeom>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258288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Identification of Telemetry – Sysmon/Operational</a:t>
            </a:r>
            <a:endParaRPr dirty="0"/>
          </a:p>
        </p:txBody>
      </p:sp>
      <p:sp>
        <p:nvSpPr>
          <p:cNvPr id="134" name="Google Shape;134;p20"/>
          <p:cNvSpPr/>
          <p:nvPr/>
        </p:nvSpPr>
        <p:spPr>
          <a:xfrm>
            <a:off x="4126150" y="1143366"/>
            <a:ext cx="1196400" cy="623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Sysmon Event 13</a:t>
            </a:r>
            <a:endParaRPr/>
          </a:p>
        </p:txBody>
      </p:sp>
      <p:sp>
        <p:nvSpPr>
          <p:cNvPr id="135" name="Google Shape;135;p20"/>
          <p:cNvSpPr txBox="1"/>
          <p:nvPr/>
        </p:nvSpPr>
        <p:spPr>
          <a:xfrm>
            <a:off x="5526075" y="1163141"/>
            <a:ext cx="3528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Source Sans Pro"/>
                <a:ea typeface="Source Sans Pro"/>
                <a:cs typeface="Source Sans Pro"/>
                <a:sym typeface="Source Sans Pro"/>
              </a:rPr>
              <a:t>This Registry event type identifies </a:t>
            </a:r>
            <a:r>
              <a:rPr lang="en" sz="900" b="1">
                <a:latin typeface="Source Sans Pro"/>
                <a:ea typeface="Source Sans Pro"/>
                <a:cs typeface="Source Sans Pro"/>
                <a:sym typeface="Source Sans Pro"/>
              </a:rPr>
              <a:t>Registry value modifications</a:t>
            </a:r>
            <a:r>
              <a:rPr lang="en" sz="900">
                <a:latin typeface="Source Sans Pro"/>
                <a:ea typeface="Source Sans Pro"/>
                <a:cs typeface="Source Sans Pro"/>
                <a:sym typeface="Source Sans Pro"/>
              </a:rPr>
              <a:t>. The</a:t>
            </a:r>
            <a:endParaRPr sz="900">
              <a:latin typeface="Source Sans Pro"/>
              <a:ea typeface="Source Sans Pro"/>
              <a:cs typeface="Source Sans Pro"/>
              <a:sym typeface="Source Sans Pro"/>
            </a:endParaRPr>
          </a:p>
          <a:p>
            <a:pPr marL="0" lvl="0" indent="0" algn="l" rtl="0">
              <a:spcBef>
                <a:spcPts val="0"/>
              </a:spcBef>
              <a:spcAft>
                <a:spcPts val="0"/>
              </a:spcAft>
              <a:buNone/>
            </a:pPr>
            <a:r>
              <a:rPr lang="en" sz="900">
                <a:latin typeface="Source Sans Pro"/>
                <a:ea typeface="Source Sans Pro"/>
                <a:cs typeface="Source Sans Pro"/>
                <a:sym typeface="Source Sans Pro"/>
              </a:rPr>
              <a:t>  event records the value written for Registry values of type DWORD and QWORD.</a:t>
            </a:r>
            <a:endParaRPr sz="900">
              <a:latin typeface="Source Sans Pro"/>
              <a:ea typeface="Source Sans Pro"/>
              <a:cs typeface="Source Sans Pro"/>
              <a:sym typeface="Source Sans Pro"/>
            </a:endParaRPr>
          </a:p>
        </p:txBody>
      </p:sp>
      <p:sp>
        <p:nvSpPr>
          <p:cNvPr id="136" name="Google Shape;136;p20"/>
          <p:cNvSpPr/>
          <p:nvPr/>
        </p:nvSpPr>
        <p:spPr>
          <a:xfrm>
            <a:off x="4126150" y="2051024"/>
            <a:ext cx="1196400" cy="623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Sysmon Event 14</a:t>
            </a:r>
            <a:endParaRPr dirty="0"/>
          </a:p>
        </p:txBody>
      </p:sp>
      <p:sp>
        <p:nvSpPr>
          <p:cNvPr id="137" name="Google Shape;137;p20"/>
          <p:cNvSpPr txBox="1"/>
          <p:nvPr/>
        </p:nvSpPr>
        <p:spPr>
          <a:xfrm>
            <a:off x="5526075" y="2131874"/>
            <a:ext cx="3528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dirty="0">
                <a:latin typeface="Source Sans Pro"/>
                <a:ea typeface="Source Sans Pro"/>
                <a:cs typeface="Source Sans Pro"/>
                <a:sym typeface="Source Sans Pro"/>
              </a:rPr>
              <a:t>Registry key and value rename</a:t>
            </a:r>
            <a:r>
              <a:rPr lang="en" sz="900" dirty="0">
                <a:latin typeface="Source Sans Pro"/>
                <a:ea typeface="Source Sans Pro"/>
                <a:cs typeface="Source Sans Pro"/>
                <a:sym typeface="Source Sans Pro"/>
              </a:rPr>
              <a:t> operations map to this event type, recording the new name of the key or value that was renamed.</a:t>
            </a:r>
            <a:endParaRPr sz="900" dirty="0">
              <a:latin typeface="Source Sans Pro"/>
              <a:ea typeface="Source Sans Pro"/>
              <a:cs typeface="Source Sans Pro"/>
              <a:sym typeface="Source Sans Pro"/>
            </a:endParaRPr>
          </a:p>
        </p:txBody>
      </p:sp>
      <p:sp>
        <p:nvSpPr>
          <p:cNvPr id="138" name="Google Shape;138;p20"/>
          <p:cNvSpPr/>
          <p:nvPr/>
        </p:nvSpPr>
        <p:spPr>
          <a:xfrm>
            <a:off x="4126150" y="2811038"/>
            <a:ext cx="1196400" cy="623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Sysmon Event 11</a:t>
            </a:r>
            <a:endParaRPr/>
          </a:p>
        </p:txBody>
      </p:sp>
      <p:sp>
        <p:nvSpPr>
          <p:cNvPr id="139" name="Google Shape;139;p20"/>
          <p:cNvSpPr txBox="1"/>
          <p:nvPr/>
        </p:nvSpPr>
        <p:spPr>
          <a:xfrm>
            <a:off x="5526075" y="2961188"/>
            <a:ext cx="3528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Source Sans Pro"/>
                <a:ea typeface="Source Sans Pro"/>
                <a:cs typeface="Source Sans Pro"/>
                <a:sym typeface="Source Sans Pro"/>
              </a:rPr>
              <a:t>File create </a:t>
            </a:r>
            <a:r>
              <a:rPr lang="en" sz="900">
                <a:latin typeface="Source Sans Pro"/>
                <a:ea typeface="Source Sans Pro"/>
                <a:cs typeface="Source Sans Pro"/>
                <a:sym typeface="Source Sans Pro"/>
              </a:rPr>
              <a:t>operations are logged when a file is created or overwritten.</a:t>
            </a:r>
            <a:endParaRPr sz="900">
              <a:latin typeface="Source Sans Pro"/>
              <a:ea typeface="Source Sans Pro"/>
              <a:cs typeface="Source Sans Pro"/>
              <a:sym typeface="Source Sans Pro"/>
            </a:endParaRPr>
          </a:p>
        </p:txBody>
      </p:sp>
      <p:sp>
        <p:nvSpPr>
          <p:cNvPr id="140" name="Google Shape;140;p20"/>
          <p:cNvSpPr/>
          <p:nvPr/>
        </p:nvSpPr>
        <p:spPr>
          <a:xfrm>
            <a:off x="4126150" y="3489200"/>
            <a:ext cx="1196400" cy="623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Sysmon Event 7</a:t>
            </a:r>
            <a:endParaRPr dirty="0"/>
          </a:p>
        </p:txBody>
      </p:sp>
      <p:sp>
        <p:nvSpPr>
          <p:cNvPr id="141" name="Google Shape;141;p20"/>
          <p:cNvSpPr txBox="1"/>
          <p:nvPr/>
        </p:nvSpPr>
        <p:spPr>
          <a:xfrm>
            <a:off x="5526075" y="3570050"/>
            <a:ext cx="3528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Source Sans Pro"/>
                <a:ea typeface="Source Sans Pro"/>
                <a:cs typeface="Source Sans Pro"/>
                <a:sym typeface="Source Sans Pro"/>
              </a:rPr>
              <a:t>The </a:t>
            </a:r>
            <a:r>
              <a:rPr lang="en" sz="900" b="1">
                <a:latin typeface="Source Sans Pro"/>
                <a:ea typeface="Source Sans Pro"/>
                <a:cs typeface="Source Sans Pro"/>
                <a:sym typeface="Source Sans Pro"/>
              </a:rPr>
              <a:t>image loaded</a:t>
            </a:r>
            <a:r>
              <a:rPr lang="en" sz="900">
                <a:latin typeface="Source Sans Pro"/>
                <a:ea typeface="Source Sans Pro"/>
                <a:cs typeface="Source Sans Pro"/>
                <a:sym typeface="Source Sans Pro"/>
              </a:rPr>
              <a:t> event logs when a module is loaded in a specific process.</a:t>
            </a:r>
            <a:endParaRPr sz="900">
              <a:latin typeface="Source Sans Pro"/>
              <a:ea typeface="Source Sans Pro"/>
              <a:cs typeface="Source Sans Pro"/>
              <a:sym typeface="Source Sans Pro"/>
            </a:endParaRPr>
          </a:p>
        </p:txBody>
      </p:sp>
      <p:sp>
        <p:nvSpPr>
          <p:cNvPr id="142" name="Google Shape;142;p20"/>
          <p:cNvSpPr/>
          <p:nvPr/>
        </p:nvSpPr>
        <p:spPr>
          <a:xfrm>
            <a:off x="4126150" y="4366120"/>
            <a:ext cx="1196400" cy="623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Sysmon Event 3</a:t>
            </a:r>
            <a:endParaRPr dirty="0"/>
          </a:p>
        </p:txBody>
      </p:sp>
      <p:sp>
        <p:nvSpPr>
          <p:cNvPr id="143" name="Google Shape;143;p20"/>
          <p:cNvSpPr txBox="1"/>
          <p:nvPr/>
        </p:nvSpPr>
        <p:spPr>
          <a:xfrm>
            <a:off x="5526075" y="4446970"/>
            <a:ext cx="3528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Source Sans Pro"/>
                <a:ea typeface="Source Sans Pro"/>
                <a:cs typeface="Source Sans Pro"/>
                <a:sym typeface="Source Sans Pro"/>
              </a:rPr>
              <a:t>The </a:t>
            </a:r>
            <a:r>
              <a:rPr lang="en" sz="900" b="1">
                <a:latin typeface="Source Sans Pro"/>
                <a:ea typeface="Source Sans Pro"/>
                <a:cs typeface="Source Sans Pro"/>
                <a:sym typeface="Source Sans Pro"/>
              </a:rPr>
              <a:t>network connection</a:t>
            </a:r>
            <a:r>
              <a:rPr lang="en" sz="900">
                <a:latin typeface="Source Sans Pro"/>
                <a:ea typeface="Source Sans Pro"/>
                <a:cs typeface="Source Sans Pro"/>
                <a:sym typeface="Source Sans Pro"/>
              </a:rPr>
              <a:t> event logs TCP/UDP connections on the machine.</a:t>
            </a:r>
            <a:endParaRPr sz="900">
              <a:latin typeface="Source Sans Pro"/>
              <a:ea typeface="Source Sans Pro"/>
              <a:cs typeface="Source Sans Pro"/>
              <a:sym typeface="Source Sans Pro"/>
            </a:endParaRPr>
          </a:p>
        </p:txBody>
      </p:sp>
      <p:sp>
        <p:nvSpPr>
          <p:cNvPr id="29" name="Google Shape;102;p19">
            <a:extLst>
              <a:ext uri="{FF2B5EF4-FFF2-40B4-BE49-F238E27FC236}">
                <a16:creationId xmlns:a16="http://schemas.microsoft.com/office/drawing/2014/main" id="{8D943FEC-ECAB-A34D-AF6B-7DEDB55C23E3}"/>
              </a:ext>
            </a:extLst>
          </p:cNvPr>
          <p:cNvSpPr/>
          <p:nvPr/>
        </p:nvSpPr>
        <p:spPr>
          <a:xfrm>
            <a:off x="2821027" y="1141220"/>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Registry Key</a:t>
            </a:r>
            <a:endParaRPr/>
          </a:p>
        </p:txBody>
      </p:sp>
      <p:sp>
        <p:nvSpPr>
          <p:cNvPr id="30" name="Google Shape;103;p19">
            <a:extLst>
              <a:ext uri="{FF2B5EF4-FFF2-40B4-BE49-F238E27FC236}">
                <a16:creationId xmlns:a16="http://schemas.microsoft.com/office/drawing/2014/main" id="{49A17E84-6291-A245-9435-653B85C05A43}"/>
              </a:ext>
            </a:extLst>
          </p:cNvPr>
          <p:cNvSpPr/>
          <p:nvPr/>
        </p:nvSpPr>
        <p:spPr>
          <a:xfrm>
            <a:off x="2821027" y="2051024"/>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Registry Key Value</a:t>
            </a:r>
            <a:endParaRPr/>
          </a:p>
        </p:txBody>
      </p:sp>
      <p:sp>
        <p:nvSpPr>
          <p:cNvPr id="31" name="Google Shape;105;p19">
            <a:extLst>
              <a:ext uri="{FF2B5EF4-FFF2-40B4-BE49-F238E27FC236}">
                <a16:creationId xmlns:a16="http://schemas.microsoft.com/office/drawing/2014/main" id="{28D0CAA0-481D-3540-B061-99B9CA562D1E}"/>
              </a:ext>
            </a:extLst>
          </p:cNvPr>
          <p:cNvSpPr txBox="1"/>
          <p:nvPr/>
        </p:nvSpPr>
        <p:spPr>
          <a:xfrm>
            <a:off x="1243457" y="1780293"/>
            <a:ext cx="1009894"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or modified</a:t>
            </a:r>
            <a:endParaRPr dirty="0">
              <a:latin typeface="Source Sans Pro"/>
              <a:ea typeface="Source Sans Pro"/>
              <a:cs typeface="Source Sans Pro"/>
              <a:sym typeface="Source Sans Pro"/>
            </a:endParaRPr>
          </a:p>
        </p:txBody>
      </p:sp>
      <p:sp>
        <p:nvSpPr>
          <p:cNvPr id="32" name="Google Shape;106;p19">
            <a:extLst>
              <a:ext uri="{FF2B5EF4-FFF2-40B4-BE49-F238E27FC236}">
                <a16:creationId xmlns:a16="http://schemas.microsoft.com/office/drawing/2014/main" id="{874B15F5-F729-BC4A-B145-7B96A5063299}"/>
              </a:ext>
            </a:extLst>
          </p:cNvPr>
          <p:cNvSpPr/>
          <p:nvPr/>
        </p:nvSpPr>
        <p:spPr>
          <a:xfrm>
            <a:off x="2821027" y="3084818"/>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DLL</a:t>
            </a:r>
            <a:endParaRPr/>
          </a:p>
        </p:txBody>
      </p:sp>
      <p:sp>
        <p:nvSpPr>
          <p:cNvPr id="33" name="Google Shape;111;p19">
            <a:extLst>
              <a:ext uri="{FF2B5EF4-FFF2-40B4-BE49-F238E27FC236}">
                <a16:creationId xmlns:a16="http://schemas.microsoft.com/office/drawing/2014/main" id="{69F35E7C-E6F8-5B4C-802A-CAB749A71833}"/>
              </a:ext>
            </a:extLst>
          </p:cNvPr>
          <p:cNvSpPr/>
          <p:nvPr/>
        </p:nvSpPr>
        <p:spPr>
          <a:xfrm>
            <a:off x="2821027" y="4366120"/>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Ip</a:t>
            </a:r>
            <a:endParaRPr dirty="0"/>
          </a:p>
        </p:txBody>
      </p:sp>
      <p:cxnSp>
        <p:nvCxnSpPr>
          <p:cNvPr id="34" name="Curved Connector 33">
            <a:extLst>
              <a:ext uri="{FF2B5EF4-FFF2-40B4-BE49-F238E27FC236}">
                <a16:creationId xmlns:a16="http://schemas.microsoft.com/office/drawing/2014/main" id="{C03B2346-B036-CD49-8AE8-9C3A9A91A6B2}"/>
              </a:ext>
            </a:extLst>
          </p:cNvPr>
          <p:cNvCxnSpPr>
            <a:cxnSpLocks/>
            <a:stCxn id="31" idx="3"/>
            <a:endCxn id="29" idx="1"/>
          </p:cNvCxnSpPr>
          <p:nvPr/>
        </p:nvCxnSpPr>
        <p:spPr>
          <a:xfrm flipV="1">
            <a:off x="2253351" y="1452920"/>
            <a:ext cx="567676" cy="45087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5" name="Curved Connector 34">
            <a:extLst>
              <a:ext uri="{FF2B5EF4-FFF2-40B4-BE49-F238E27FC236}">
                <a16:creationId xmlns:a16="http://schemas.microsoft.com/office/drawing/2014/main" id="{2EF38F73-F6FB-894A-8A36-7ED60294E36F}"/>
              </a:ext>
            </a:extLst>
          </p:cNvPr>
          <p:cNvCxnSpPr>
            <a:cxnSpLocks/>
            <a:stCxn id="31" idx="3"/>
            <a:endCxn id="30" idx="1"/>
          </p:cNvCxnSpPr>
          <p:nvPr/>
        </p:nvCxnSpPr>
        <p:spPr>
          <a:xfrm>
            <a:off x="2253351" y="1903797"/>
            <a:ext cx="567676" cy="45892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sp>
        <p:nvSpPr>
          <p:cNvPr id="37" name="Google Shape;101;p19">
            <a:extLst>
              <a:ext uri="{FF2B5EF4-FFF2-40B4-BE49-F238E27FC236}">
                <a16:creationId xmlns:a16="http://schemas.microsoft.com/office/drawing/2014/main" id="{9A4615A6-ACB7-0C47-A334-3913CF6BC13C}"/>
              </a:ext>
            </a:extLst>
          </p:cNvPr>
          <p:cNvSpPr/>
          <p:nvPr/>
        </p:nvSpPr>
        <p:spPr>
          <a:xfrm>
            <a:off x="67814" y="3080403"/>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sp>
        <p:nvSpPr>
          <p:cNvPr id="38" name="Google Shape;105;p19">
            <a:extLst>
              <a:ext uri="{FF2B5EF4-FFF2-40B4-BE49-F238E27FC236}">
                <a16:creationId xmlns:a16="http://schemas.microsoft.com/office/drawing/2014/main" id="{11A11DB3-73C7-7043-A8CF-1223BCCE250F}"/>
              </a:ext>
            </a:extLst>
          </p:cNvPr>
          <p:cNvSpPr txBox="1"/>
          <p:nvPr/>
        </p:nvSpPr>
        <p:spPr>
          <a:xfrm>
            <a:off x="1241751" y="3273014"/>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&amp;</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loaded</a:t>
            </a:r>
            <a:endParaRPr dirty="0">
              <a:latin typeface="Source Sans Pro"/>
              <a:ea typeface="Source Sans Pro"/>
              <a:cs typeface="Source Sans Pro"/>
              <a:sym typeface="Source Sans Pro"/>
            </a:endParaRPr>
          </a:p>
        </p:txBody>
      </p:sp>
      <p:cxnSp>
        <p:nvCxnSpPr>
          <p:cNvPr id="39" name="Straight Connector 38">
            <a:extLst>
              <a:ext uri="{FF2B5EF4-FFF2-40B4-BE49-F238E27FC236}">
                <a16:creationId xmlns:a16="http://schemas.microsoft.com/office/drawing/2014/main" id="{A71480FF-02F5-9840-85AF-45D2ABA52AB9}"/>
              </a:ext>
            </a:extLst>
          </p:cNvPr>
          <p:cNvCxnSpPr>
            <a:cxnSpLocks/>
            <a:stCxn id="37" idx="3"/>
            <a:endCxn id="38" idx="1"/>
          </p:cNvCxnSpPr>
          <p:nvPr/>
        </p:nvCxnSpPr>
        <p:spPr>
          <a:xfrm>
            <a:off x="1079414" y="3392103"/>
            <a:ext cx="162337" cy="4415"/>
          </a:xfrm>
          <a:prstGeom prst="line">
            <a:avLst/>
          </a:prstGeom>
        </p:spPr>
        <p:style>
          <a:lnRef idx="2">
            <a:schemeClr val="accent5"/>
          </a:lnRef>
          <a:fillRef idx="0">
            <a:schemeClr val="accent5"/>
          </a:fillRef>
          <a:effectRef idx="1">
            <a:schemeClr val="accent5"/>
          </a:effectRef>
          <a:fontRef idx="minor">
            <a:schemeClr val="tx1"/>
          </a:fontRef>
        </p:style>
      </p:cxnSp>
      <p:cxnSp>
        <p:nvCxnSpPr>
          <p:cNvPr id="40" name="Straight Arrow Connector 39">
            <a:extLst>
              <a:ext uri="{FF2B5EF4-FFF2-40B4-BE49-F238E27FC236}">
                <a16:creationId xmlns:a16="http://schemas.microsoft.com/office/drawing/2014/main" id="{C7BB3A10-6184-8243-A095-EDC8E7743B95}"/>
              </a:ext>
            </a:extLst>
          </p:cNvPr>
          <p:cNvCxnSpPr>
            <a:cxnSpLocks/>
            <a:stCxn id="38" idx="3"/>
            <a:endCxn id="32" idx="1"/>
          </p:cNvCxnSpPr>
          <p:nvPr/>
        </p:nvCxnSpPr>
        <p:spPr>
          <a:xfrm>
            <a:off x="2253351" y="3396518"/>
            <a:ext cx="5676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42" name="Google Shape;105;p19">
            <a:extLst>
              <a:ext uri="{FF2B5EF4-FFF2-40B4-BE49-F238E27FC236}">
                <a16:creationId xmlns:a16="http://schemas.microsoft.com/office/drawing/2014/main" id="{DC37B4CD-485B-8445-83DF-AD6A9150199D}"/>
              </a:ext>
            </a:extLst>
          </p:cNvPr>
          <p:cNvSpPr txBox="1"/>
          <p:nvPr/>
        </p:nvSpPr>
        <p:spPr>
          <a:xfrm>
            <a:off x="1246290" y="4554316"/>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connected to </a:t>
            </a:r>
            <a:endParaRPr dirty="0">
              <a:latin typeface="Source Sans Pro"/>
              <a:ea typeface="Source Sans Pro"/>
              <a:cs typeface="Source Sans Pro"/>
              <a:sym typeface="Source Sans Pro"/>
            </a:endParaRPr>
          </a:p>
        </p:txBody>
      </p:sp>
      <p:cxnSp>
        <p:nvCxnSpPr>
          <p:cNvPr id="44" name="Straight Arrow Connector 43">
            <a:extLst>
              <a:ext uri="{FF2B5EF4-FFF2-40B4-BE49-F238E27FC236}">
                <a16:creationId xmlns:a16="http://schemas.microsoft.com/office/drawing/2014/main" id="{BE8F7A98-3FCC-6144-B4C5-6974282DA016}"/>
              </a:ext>
            </a:extLst>
          </p:cNvPr>
          <p:cNvCxnSpPr>
            <a:cxnSpLocks/>
            <a:stCxn id="42" idx="3"/>
            <a:endCxn id="33" idx="1"/>
          </p:cNvCxnSpPr>
          <p:nvPr/>
        </p:nvCxnSpPr>
        <p:spPr>
          <a:xfrm>
            <a:off x="2257890" y="4677820"/>
            <a:ext cx="56313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 name="Curved Connector 3">
            <a:extLst>
              <a:ext uri="{FF2B5EF4-FFF2-40B4-BE49-F238E27FC236}">
                <a16:creationId xmlns:a16="http://schemas.microsoft.com/office/drawing/2014/main" id="{571E66DE-C904-4E4A-9772-9CD371F08C8C}"/>
              </a:ext>
            </a:extLst>
          </p:cNvPr>
          <p:cNvCxnSpPr>
            <a:stCxn id="31" idx="1"/>
            <a:endCxn id="37" idx="0"/>
          </p:cNvCxnSpPr>
          <p:nvPr/>
        </p:nvCxnSpPr>
        <p:spPr>
          <a:xfrm rot="10800000" flipV="1">
            <a:off x="573615" y="1903797"/>
            <a:ext cx="669843" cy="1176606"/>
          </a:xfrm>
          <a:prstGeom prst="curvedConnector2">
            <a:avLst/>
          </a:prstGeom>
        </p:spPr>
        <p:style>
          <a:lnRef idx="2">
            <a:schemeClr val="accent5"/>
          </a:lnRef>
          <a:fillRef idx="0">
            <a:schemeClr val="accent5"/>
          </a:fillRef>
          <a:effectRef idx="1">
            <a:schemeClr val="accent5"/>
          </a:effectRef>
          <a:fontRef idx="minor">
            <a:schemeClr val="tx1"/>
          </a:fontRef>
        </p:style>
      </p:cxnSp>
      <p:cxnSp>
        <p:nvCxnSpPr>
          <p:cNvPr id="48" name="Curved Connector 47">
            <a:extLst>
              <a:ext uri="{FF2B5EF4-FFF2-40B4-BE49-F238E27FC236}">
                <a16:creationId xmlns:a16="http://schemas.microsoft.com/office/drawing/2014/main" id="{063BAEC1-461E-5D44-B1F3-DECC5A966362}"/>
              </a:ext>
            </a:extLst>
          </p:cNvPr>
          <p:cNvCxnSpPr>
            <a:cxnSpLocks/>
            <a:stCxn id="42" idx="1"/>
            <a:endCxn id="37" idx="2"/>
          </p:cNvCxnSpPr>
          <p:nvPr/>
        </p:nvCxnSpPr>
        <p:spPr>
          <a:xfrm rot="10800000">
            <a:off x="573614" y="3703804"/>
            <a:ext cx="672676" cy="974017"/>
          </a:xfrm>
          <a:prstGeom prst="curvedConnector2">
            <a:avLst/>
          </a:prstGeom>
        </p:spPr>
        <p:style>
          <a:lnRef idx="2">
            <a:schemeClr val="accent5"/>
          </a:lnRef>
          <a:fillRef idx="0">
            <a:schemeClr val="accent5"/>
          </a:fillRef>
          <a:effectRef idx="1">
            <a:schemeClr val="accent5"/>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745C12D1-F5A5-B04C-A1F8-8D2E428B60E2}"/>
              </a:ext>
            </a:extLst>
          </p:cNvPr>
          <p:cNvSpPr/>
          <p:nvPr/>
        </p:nvSpPr>
        <p:spPr>
          <a:xfrm>
            <a:off x="1977596" y="1649511"/>
            <a:ext cx="1381059" cy="781970"/>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CLR</a:t>
            </a:r>
            <a:br>
              <a:rPr lang="en-US" dirty="0"/>
            </a:br>
            <a:r>
              <a:rPr lang="en-US" sz="600" dirty="0"/>
              <a:t>Common Language Runtime</a:t>
            </a:r>
            <a:endParaRPr lang="en-US" dirty="0"/>
          </a:p>
        </p:txBody>
      </p:sp>
      <p:sp>
        <p:nvSpPr>
          <p:cNvPr id="7" name="TextBox 6">
            <a:extLst>
              <a:ext uri="{FF2B5EF4-FFF2-40B4-BE49-F238E27FC236}">
                <a16:creationId xmlns:a16="http://schemas.microsoft.com/office/drawing/2014/main" id="{2286C147-0654-FA4C-A8FA-A93D328585F1}"/>
              </a:ext>
            </a:extLst>
          </p:cNvPr>
          <p:cNvSpPr txBox="1"/>
          <p:nvPr/>
        </p:nvSpPr>
        <p:spPr>
          <a:xfrm>
            <a:off x="483025" y="1717330"/>
            <a:ext cx="1311690" cy="646331"/>
          </a:xfrm>
          <a:prstGeom prst="rect">
            <a:avLst/>
          </a:prstGeom>
          <a:noFill/>
        </p:spPr>
        <p:txBody>
          <a:bodyPr wrap="square" rtlCol="0">
            <a:spAutoFit/>
          </a:bodyPr>
          <a:lstStyle/>
          <a:p>
            <a:pPr algn="ctr"/>
            <a:r>
              <a:rPr lang="en-US" sz="1200" dirty="0"/>
              <a:t>Allows any .NET program to get executed</a:t>
            </a:r>
          </a:p>
        </p:txBody>
      </p:sp>
      <p:cxnSp>
        <p:nvCxnSpPr>
          <p:cNvPr id="9" name="Straight Arrow Connector 8">
            <a:extLst>
              <a:ext uri="{FF2B5EF4-FFF2-40B4-BE49-F238E27FC236}">
                <a16:creationId xmlns:a16="http://schemas.microsoft.com/office/drawing/2014/main" id="{5AD2602A-7B1C-2344-B633-A930AAD13CED}"/>
              </a:ext>
            </a:extLst>
          </p:cNvPr>
          <p:cNvCxnSpPr>
            <a:cxnSpLocks/>
            <a:stCxn id="6" idx="2"/>
            <a:endCxn id="7" idx="3"/>
          </p:cNvCxnSpPr>
          <p:nvPr/>
        </p:nvCxnSpPr>
        <p:spPr>
          <a:xfrm flipH="1">
            <a:off x="1794715" y="2040496"/>
            <a:ext cx="187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loud 12">
            <a:extLst>
              <a:ext uri="{FF2B5EF4-FFF2-40B4-BE49-F238E27FC236}">
                <a16:creationId xmlns:a16="http://schemas.microsoft.com/office/drawing/2014/main" id="{3A6BE4E1-A840-0F43-A7D9-E8A6AA1F9685}"/>
              </a:ext>
            </a:extLst>
          </p:cNvPr>
          <p:cNvSpPr/>
          <p:nvPr/>
        </p:nvSpPr>
        <p:spPr>
          <a:xfrm>
            <a:off x="1977597" y="2857150"/>
            <a:ext cx="1381059" cy="781970"/>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Profiler</a:t>
            </a:r>
          </a:p>
        </p:txBody>
      </p:sp>
      <p:sp>
        <p:nvSpPr>
          <p:cNvPr id="14" name="TextBox 13">
            <a:extLst>
              <a:ext uri="{FF2B5EF4-FFF2-40B4-BE49-F238E27FC236}">
                <a16:creationId xmlns:a16="http://schemas.microsoft.com/office/drawing/2014/main" id="{9DC258E2-D95D-B94B-81FD-178A4C18DE4F}"/>
              </a:ext>
            </a:extLst>
          </p:cNvPr>
          <p:cNvSpPr txBox="1"/>
          <p:nvPr/>
        </p:nvSpPr>
        <p:spPr>
          <a:xfrm>
            <a:off x="129882" y="2924969"/>
            <a:ext cx="1664833" cy="646331"/>
          </a:xfrm>
          <a:prstGeom prst="rect">
            <a:avLst/>
          </a:prstGeom>
          <a:noFill/>
        </p:spPr>
        <p:txBody>
          <a:bodyPr wrap="square" rtlCol="0">
            <a:spAutoFit/>
          </a:bodyPr>
          <a:lstStyle/>
          <a:p>
            <a:pPr algn="ctr"/>
            <a:r>
              <a:rPr lang="en-US" sz="1200" dirty="0"/>
              <a:t>Tool that monitors the execution of another application</a:t>
            </a:r>
          </a:p>
        </p:txBody>
      </p:sp>
      <p:cxnSp>
        <p:nvCxnSpPr>
          <p:cNvPr id="15" name="Straight Arrow Connector 14">
            <a:extLst>
              <a:ext uri="{FF2B5EF4-FFF2-40B4-BE49-F238E27FC236}">
                <a16:creationId xmlns:a16="http://schemas.microsoft.com/office/drawing/2014/main" id="{6244DA22-305A-1245-A99C-EB7EEABEC36A}"/>
              </a:ext>
            </a:extLst>
          </p:cNvPr>
          <p:cNvCxnSpPr>
            <a:cxnSpLocks/>
            <a:stCxn id="13" idx="2"/>
            <a:endCxn id="14" idx="3"/>
          </p:cNvCxnSpPr>
          <p:nvPr/>
        </p:nvCxnSpPr>
        <p:spPr>
          <a:xfrm flipH="1">
            <a:off x="1794715" y="3248135"/>
            <a:ext cx="187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305490C-C999-A54A-A5FD-A68B11E084DA}"/>
              </a:ext>
            </a:extLst>
          </p:cNvPr>
          <p:cNvSpPr/>
          <p:nvPr/>
        </p:nvSpPr>
        <p:spPr>
          <a:xfrm>
            <a:off x="3461129" y="2396797"/>
            <a:ext cx="1254938" cy="46035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CLR Profiler</a:t>
            </a:r>
          </a:p>
        </p:txBody>
      </p:sp>
      <p:cxnSp>
        <p:nvCxnSpPr>
          <p:cNvPr id="20" name="Elbow Connector 19">
            <a:extLst>
              <a:ext uri="{FF2B5EF4-FFF2-40B4-BE49-F238E27FC236}">
                <a16:creationId xmlns:a16="http://schemas.microsoft.com/office/drawing/2014/main" id="{E4CDE28F-F442-5749-ADC2-6EA6B3DEF658}"/>
              </a:ext>
            </a:extLst>
          </p:cNvPr>
          <p:cNvCxnSpPr>
            <a:cxnSpLocks/>
            <a:stCxn id="13" idx="0"/>
            <a:endCxn id="18" idx="2"/>
          </p:cNvCxnSpPr>
          <p:nvPr/>
        </p:nvCxnSpPr>
        <p:spPr>
          <a:xfrm flipV="1">
            <a:off x="3357505" y="2857150"/>
            <a:ext cx="731093" cy="390985"/>
          </a:xfrm>
          <a:prstGeom prst="bentConnector2">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1" name="Elbow Connector 20">
            <a:extLst>
              <a:ext uri="{FF2B5EF4-FFF2-40B4-BE49-F238E27FC236}">
                <a16:creationId xmlns:a16="http://schemas.microsoft.com/office/drawing/2014/main" id="{D0DBEEA6-5EAB-5E4B-9E88-6BD8CFD07D98}"/>
              </a:ext>
            </a:extLst>
          </p:cNvPr>
          <p:cNvCxnSpPr>
            <a:cxnSpLocks/>
            <a:stCxn id="6" idx="0"/>
            <a:endCxn id="18" idx="0"/>
          </p:cNvCxnSpPr>
          <p:nvPr/>
        </p:nvCxnSpPr>
        <p:spPr>
          <a:xfrm>
            <a:off x="3357504" y="2040496"/>
            <a:ext cx="731094" cy="356301"/>
          </a:xfrm>
          <a:prstGeom prst="bentConnector2">
            <a:avLst/>
          </a:prstGeom>
          <a:ln>
            <a:tailEnd type="triangle"/>
          </a:ln>
        </p:spPr>
        <p:style>
          <a:lnRef idx="2">
            <a:schemeClr val="accent5"/>
          </a:lnRef>
          <a:fillRef idx="0">
            <a:schemeClr val="accent5"/>
          </a:fillRef>
          <a:effectRef idx="1">
            <a:schemeClr val="accent5"/>
          </a:effectRef>
          <a:fontRef idx="minor">
            <a:schemeClr val="tx1"/>
          </a:fontRef>
        </p:style>
      </p:cxnSp>
      <p:sp>
        <p:nvSpPr>
          <p:cNvPr id="44" name="TextBox 43">
            <a:extLst>
              <a:ext uri="{FF2B5EF4-FFF2-40B4-BE49-F238E27FC236}">
                <a16:creationId xmlns:a16="http://schemas.microsoft.com/office/drawing/2014/main" id="{B27EDA86-02A4-C742-AA30-CA83F308405D}"/>
              </a:ext>
            </a:extLst>
          </p:cNvPr>
          <p:cNvSpPr txBox="1"/>
          <p:nvPr/>
        </p:nvSpPr>
        <p:spPr>
          <a:xfrm>
            <a:off x="4904732" y="2119141"/>
            <a:ext cx="2015762" cy="1015663"/>
          </a:xfrm>
          <a:prstGeom prst="rect">
            <a:avLst/>
          </a:prstGeom>
          <a:noFill/>
        </p:spPr>
        <p:txBody>
          <a:bodyPr wrap="square" rtlCol="0">
            <a:spAutoFit/>
          </a:bodyPr>
          <a:lstStyle/>
          <a:p>
            <a:pPr algn="ctr"/>
            <a:r>
              <a:rPr lang="en-US" sz="1200" dirty="0"/>
              <a:t>A Dynamic-Link Library (DLL) or set of functions that receive messages from, and send messages to, the CLR</a:t>
            </a:r>
          </a:p>
        </p:txBody>
      </p:sp>
      <p:cxnSp>
        <p:nvCxnSpPr>
          <p:cNvPr id="45" name="Straight Arrow Connector 44">
            <a:extLst>
              <a:ext uri="{FF2B5EF4-FFF2-40B4-BE49-F238E27FC236}">
                <a16:creationId xmlns:a16="http://schemas.microsoft.com/office/drawing/2014/main" id="{62453065-E870-9545-8266-BB93E9C5DA3A}"/>
              </a:ext>
            </a:extLst>
          </p:cNvPr>
          <p:cNvCxnSpPr>
            <a:cxnSpLocks/>
            <a:stCxn id="18" idx="3"/>
            <a:endCxn id="44" idx="1"/>
          </p:cNvCxnSpPr>
          <p:nvPr/>
        </p:nvCxnSpPr>
        <p:spPr>
          <a:xfrm flipV="1">
            <a:off x="4716067" y="2626973"/>
            <a:ext cx="1886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B243435-D66C-084C-8463-A5F51D35966F}"/>
              </a:ext>
            </a:extLst>
          </p:cNvPr>
          <p:cNvSpPr txBox="1"/>
          <p:nvPr/>
        </p:nvSpPr>
        <p:spPr>
          <a:xfrm>
            <a:off x="7109159" y="1828995"/>
            <a:ext cx="1795908" cy="523220"/>
          </a:xfrm>
          <a:prstGeom prst="rect">
            <a:avLst/>
          </a:prstGeom>
          <a:noFill/>
        </p:spPr>
        <p:txBody>
          <a:bodyPr wrap="square" rtlCol="0">
            <a:spAutoFit/>
          </a:bodyPr>
          <a:lstStyle/>
          <a:p>
            <a:pPr algn="ctr"/>
            <a:r>
              <a:rPr lang="en-US" dirty="0"/>
              <a:t>CLR start and shutdown events</a:t>
            </a:r>
          </a:p>
        </p:txBody>
      </p:sp>
      <p:sp>
        <p:nvSpPr>
          <p:cNvPr id="52" name="TextBox 51">
            <a:extLst>
              <a:ext uri="{FF2B5EF4-FFF2-40B4-BE49-F238E27FC236}">
                <a16:creationId xmlns:a16="http://schemas.microsoft.com/office/drawing/2014/main" id="{D61C14C7-2B78-304C-974B-11A90EE5DFAE}"/>
              </a:ext>
            </a:extLst>
          </p:cNvPr>
          <p:cNvSpPr txBox="1"/>
          <p:nvPr/>
        </p:nvSpPr>
        <p:spPr>
          <a:xfrm>
            <a:off x="7109159" y="2365362"/>
            <a:ext cx="1795908" cy="523220"/>
          </a:xfrm>
          <a:prstGeom prst="rect">
            <a:avLst/>
          </a:prstGeom>
          <a:noFill/>
        </p:spPr>
        <p:txBody>
          <a:bodyPr wrap="square" rtlCol="0">
            <a:spAutoFit/>
          </a:bodyPr>
          <a:lstStyle/>
          <a:p>
            <a:pPr algn="ctr"/>
            <a:r>
              <a:rPr lang="en-US" dirty="0"/>
              <a:t>Module loading and unloading events</a:t>
            </a:r>
          </a:p>
        </p:txBody>
      </p:sp>
      <p:sp>
        <p:nvSpPr>
          <p:cNvPr id="54" name="TextBox 53">
            <a:extLst>
              <a:ext uri="{FF2B5EF4-FFF2-40B4-BE49-F238E27FC236}">
                <a16:creationId xmlns:a16="http://schemas.microsoft.com/office/drawing/2014/main" id="{D0E903C0-211C-F245-8012-B9ED81F04D68}"/>
              </a:ext>
            </a:extLst>
          </p:cNvPr>
          <p:cNvSpPr txBox="1"/>
          <p:nvPr/>
        </p:nvSpPr>
        <p:spPr>
          <a:xfrm>
            <a:off x="7109159" y="2897153"/>
            <a:ext cx="1795908" cy="523220"/>
          </a:xfrm>
          <a:prstGeom prst="rect">
            <a:avLst/>
          </a:prstGeom>
          <a:noFill/>
        </p:spPr>
        <p:txBody>
          <a:bodyPr wrap="square" rtlCol="0">
            <a:spAutoFit/>
          </a:bodyPr>
          <a:lstStyle/>
          <a:p>
            <a:pPr algn="ctr"/>
            <a:r>
              <a:rPr lang="en-US" dirty="0"/>
              <a:t>Thread creation and destruction events</a:t>
            </a:r>
          </a:p>
        </p:txBody>
      </p:sp>
      <p:cxnSp>
        <p:nvCxnSpPr>
          <p:cNvPr id="56" name="Straight Arrow Connector 55">
            <a:extLst>
              <a:ext uri="{FF2B5EF4-FFF2-40B4-BE49-F238E27FC236}">
                <a16:creationId xmlns:a16="http://schemas.microsoft.com/office/drawing/2014/main" id="{FB749E90-511C-B04F-9BEA-CA3975BEE3B5}"/>
              </a:ext>
            </a:extLst>
          </p:cNvPr>
          <p:cNvCxnSpPr>
            <a:cxnSpLocks/>
            <a:stCxn id="44" idx="3"/>
            <a:endCxn id="52" idx="1"/>
          </p:cNvCxnSpPr>
          <p:nvPr/>
        </p:nvCxnSpPr>
        <p:spPr>
          <a:xfrm flipV="1">
            <a:off x="6920494" y="2626972"/>
            <a:ext cx="1886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7B4CBD5-F06B-9541-9A2F-5FB6DBBC3176}"/>
              </a:ext>
            </a:extLst>
          </p:cNvPr>
          <p:cNvCxnSpPr>
            <a:cxnSpLocks/>
            <a:stCxn id="44" idx="3"/>
            <a:endCxn id="51" idx="1"/>
          </p:cNvCxnSpPr>
          <p:nvPr/>
        </p:nvCxnSpPr>
        <p:spPr>
          <a:xfrm flipV="1">
            <a:off x="6920494" y="2090605"/>
            <a:ext cx="188665" cy="536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9DC7DDA-0A7A-754E-9E50-DC149D63E855}"/>
              </a:ext>
            </a:extLst>
          </p:cNvPr>
          <p:cNvCxnSpPr>
            <a:cxnSpLocks/>
            <a:stCxn id="44" idx="3"/>
            <a:endCxn id="54" idx="1"/>
          </p:cNvCxnSpPr>
          <p:nvPr/>
        </p:nvCxnSpPr>
        <p:spPr>
          <a:xfrm>
            <a:off x="6920494" y="2626973"/>
            <a:ext cx="188665" cy="531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itle 102">
            <a:extLst>
              <a:ext uri="{FF2B5EF4-FFF2-40B4-BE49-F238E27FC236}">
                <a16:creationId xmlns:a16="http://schemas.microsoft.com/office/drawing/2014/main" id="{8C66F1AB-FF12-0040-92BC-BD5A5D39BFD9}"/>
              </a:ext>
            </a:extLst>
          </p:cNvPr>
          <p:cNvSpPr>
            <a:spLocks noGrp="1"/>
          </p:cNvSpPr>
          <p:nvPr>
            <p:ph type="title"/>
          </p:nvPr>
        </p:nvSpPr>
        <p:spPr/>
        <p:txBody>
          <a:bodyPr>
            <a:normAutofit fontScale="90000"/>
          </a:bodyPr>
          <a:lstStyle/>
          <a:p>
            <a:r>
              <a:rPr lang="en-US" dirty="0"/>
              <a:t>What is a Common Language Runtime Profiler?</a:t>
            </a:r>
          </a:p>
        </p:txBody>
      </p:sp>
      <p:sp>
        <p:nvSpPr>
          <p:cNvPr id="105" name="Rectangle 104">
            <a:extLst>
              <a:ext uri="{FF2B5EF4-FFF2-40B4-BE49-F238E27FC236}">
                <a16:creationId xmlns:a16="http://schemas.microsoft.com/office/drawing/2014/main" id="{B8803C1C-DA33-4148-B43D-5631DF85A650}"/>
              </a:ext>
            </a:extLst>
          </p:cNvPr>
          <p:cNvSpPr/>
          <p:nvPr/>
        </p:nvSpPr>
        <p:spPr>
          <a:xfrm>
            <a:off x="0" y="4774168"/>
            <a:ext cx="9144000" cy="369332"/>
          </a:xfrm>
          <a:prstGeom prst="rect">
            <a:avLst/>
          </a:prstGeom>
        </p:spPr>
        <p:txBody>
          <a:bodyPr wrap="square">
            <a:spAutoFit/>
          </a:bodyPr>
          <a:lstStyle/>
          <a:p>
            <a:pPr algn="ctr"/>
            <a:r>
              <a:rPr lang="en-US" sz="900" dirty="0">
                <a:hlinkClick r:id="rId2"/>
              </a:rPr>
              <a:t>https://docs.microsoft.com/en-us/dotnet/standard/clr</a:t>
            </a:r>
            <a:br>
              <a:rPr lang="en-US" sz="900" dirty="0"/>
            </a:br>
            <a:r>
              <a:rPr lang="en-US" sz="900" dirty="0">
                <a:hlinkClick r:id="rId3"/>
              </a:rPr>
              <a:t>https://docs.microsoft.com/en-us/dotnet/framework/unmanaged-api/profiling/profiling-overview</a:t>
            </a:r>
            <a:endParaRPr lang="en-US" sz="900" dirty="0"/>
          </a:p>
        </p:txBody>
      </p:sp>
    </p:spTree>
    <p:extLst>
      <p:ext uri="{BB962C8B-B14F-4D97-AF65-F5344CB8AC3E}">
        <p14:creationId xmlns:p14="http://schemas.microsoft.com/office/powerpoint/2010/main" val="1390993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prstGeom prst="rect">
            <a:avLst/>
          </a:prstGeom>
        </p:spPr>
        <p:txBody>
          <a:bodyPr spcFirstLastPara="1" wrap="square" lIns="91425" tIns="91425" rIns="91425" bIns="91425" anchor="ctr" anchorCtr="0">
            <a:normAutofit fontScale="90000"/>
          </a:bodyPr>
          <a:lstStyle/>
          <a:p>
            <a:pPr marL="0" lvl="0" indent="0" rtl="0">
              <a:spcBef>
                <a:spcPts val="0"/>
              </a:spcBef>
              <a:spcAft>
                <a:spcPts val="0"/>
              </a:spcAft>
              <a:buNone/>
            </a:pPr>
            <a:r>
              <a:rPr lang="en" dirty="0"/>
              <a:t>Telemetry Collection and Documentation</a:t>
            </a:r>
            <a:endParaRPr dirty="0"/>
          </a:p>
        </p:txBody>
      </p:sp>
      <p:sp>
        <p:nvSpPr>
          <p:cNvPr id="2" name="Subtitle 1">
            <a:extLst>
              <a:ext uri="{FF2B5EF4-FFF2-40B4-BE49-F238E27FC236}">
                <a16:creationId xmlns:a16="http://schemas.microsoft.com/office/drawing/2014/main" id="{D915087B-6A04-E049-9FB0-3F0449AEC6EA}"/>
              </a:ext>
            </a:extLst>
          </p:cNvPr>
          <p:cNvSpPr>
            <a:spLocks noGrp="1"/>
          </p:cNvSpPr>
          <p:nvPr>
            <p:ph type="subTitle" idx="1"/>
          </p:nvPr>
        </p:nvSpPr>
        <p:spPr/>
        <p:txBody>
          <a:bodyPr>
            <a:normAutofit/>
          </a:bodyPr>
          <a:lstStyle/>
          <a:p>
            <a:r>
              <a:rPr lang="en-US" dirty="0"/>
              <a:t>Data Dictionaries, Adversary Simulation, Data Collection</a:t>
            </a:r>
          </a:p>
        </p:txBody>
      </p:sp>
      <p:graphicFrame>
        <p:nvGraphicFramePr>
          <p:cNvPr id="4" name="Content Placeholder 8">
            <a:extLst>
              <a:ext uri="{FF2B5EF4-FFF2-40B4-BE49-F238E27FC236}">
                <a16:creationId xmlns:a16="http://schemas.microsoft.com/office/drawing/2014/main" id="{64832F35-C4DE-824F-A495-6AF72BFF3BFE}"/>
              </a:ext>
            </a:extLst>
          </p:cNvPr>
          <p:cNvGraphicFramePr>
            <a:graphicFrameLocks/>
          </p:cNvGraphicFramePr>
          <p:nvPr>
            <p:extLst>
              <p:ext uri="{D42A27DB-BD31-4B8C-83A1-F6EECF244321}">
                <p14:modId xmlns:p14="http://schemas.microsoft.com/office/powerpoint/2010/main" val="3805350523"/>
              </p:ext>
            </p:extLst>
          </p:nvPr>
        </p:nvGraphicFramePr>
        <p:xfrm>
          <a:off x="4462280" y="0"/>
          <a:ext cx="468171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424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Dictionaries - OSSEM</a:t>
            </a:r>
            <a:endParaRPr dirty="0"/>
          </a:p>
        </p:txBody>
      </p:sp>
      <p:sp>
        <p:nvSpPr>
          <p:cNvPr id="28" name="Rectangle 27">
            <a:extLst>
              <a:ext uri="{FF2B5EF4-FFF2-40B4-BE49-F238E27FC236}">
                <a16:creationId xmlns:a16="http://schemas.microsoft.com/office/drawing/2014/main" id="{F410D10B-6CEC-BD43-9989-ED6254B75DDB}"/>
              </a:ext>
            </a:extLst>
          </p:cNvPr>
          <p:cNvSpPr/>
          <p:nvPr/>
        </p:nvSpPr>
        <p:spPr>
          <a:xfrm>
            <a:off x="0" y="4774168"/>
            <a:ext cx="9144000" cy="369332"/>
          </a:xfrm>
          <a:prstGeom prst="rect">
            <a:avLst/>
          </a:prstGeom>
        </p:spPr>
        <p:txBody>
          <a:bodyPr wrap="square">
            <a:spAutoFit/>
          </a:bodyPr>
          <a:lstStyle/>
          <a:p>
            <a:pPr algn="ctr"/>
            <a:r>
              <a:rPr lang="en-US" sz="900" dirty="0">
                <a:hlinkClick r:id="rId3"/>
              </a:rPr>
              <a:t>https://github.com/OTRF/OSSEM-DD</a:t>
            </a:r>
            <a:br>
              <a:rPr lang="en-US" sz="900" dirty="0"/>
            </a:br>
            <a:r>
              <a:rPr lang="en-US" sz="900" dirty="0">
                <a:hlinkClick r:id="rId4"/>
              </a:rPr>
              <a:t>https://github.com/OTRF/OSSEM-DD/blob/main/windows/sysmon/events/event-7.yml</a:t>
            </a:r>
            <a:endParaRPr lang="en-US" sz="900" dirty="0"/>
          </a:p>
        </p:txBody>
      </p:sp>
      <p:pic>
        <p:nvPicPr>
          <p:cNvPr id="2" name="Picture 1">
            <a:extLst>
              <a:ext uri="{FF2B5EF4-FFF2-40B4-BE49-F238E27FC236}">
                <a16:creationId xmlns:a16="http://schemas.microsoft.com/office/drawing/2014/main" id="{2AE7FA0D-9FBE-C646-9F14-1EDB2B418FD7}"/>
              </a:ext>
            </a:extLst>
          </p:cNvPr>
          <p:cNvPicPr>
            <a:picLocks noChangeAspect="1"/>
          </p:cNvPicPr>
          <p:nvPr/>
        </p:nvPicPr>
        <p:blipFill>
          <a:blip r:embed="rId5"/>
          <a:stretch>
            <a:fillRect/>
          </a:stretch>
        </p:blipFill>
        <p:spPr>
          <a:xfrm>
            <a:off x="1496498" y="1068425"/>
            <a:ext cx="6151004" cy="3564274"/>
          </a:xfrm>
          <a:prstGeom prst="rect">
            <a:avLst/>
          </a:prstGeom>
        </p:spPr>
      </p:pic>
      <p:pic>
        <p:nvPicPr>
          <p:cNvPr id="3" name="Picture 2">
            <a:extLst>
              <a:ext uri="{FF2B5EF4-FFF2-40B4-BE49-F238E27FC236}">
                <a16:creationId xmlns:a16="http://schemas.microsoft.com/office/drawing/2014/main" id="{56714597-589B-2D47-9565-1C75739E9E6B}"/>
              </a:ext>
            </a:extLst>
          </p:cNvPr>
          <p:cNvPicPr>
            <a:picLocks noChangeAspect="1"/>
          </p:cNvPicPr>
          <p:nvPr/>
        </p:nvPicPr>
        <p:blipFill>
          <a:blip r:embed="rId6"/>
          <a:stretch>
            <a:fillRect/>
          </a:stretch>
        </p:blipFill>
        <p:spPr>
          <a:xfrm>
            <a:off x="5703877" y="2289974"/>
            <a:ext cx="1732027" cy="1451003"/>
          </a:xfrm>
          <a:prstGeom prst="rect">
            <a:avLst/>
          </a:prstGeom>
        </p:spPr>
      </p:pic>
    </p:spTree>
    <p:extLst>
      <p:ext uri="{BB962C8B-B14F-4D97-AF65-F5344CB8AC3E}">
        <p14:creationId xmlns:p14="http://schemas.microsoft.com/office/powerpoint/2010/main" val="2415925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Adversary Simulation: Persistence</a:t>
            </a:r>
            <a:endParaRPr dirty="0"/>
          </a:p>
        </p:txBody>
      </p:sp>
      <p:cxnSp>
        <p:nvCxnSpPr>
          <p:cNvPr id="150" name="Google Shape;150;p21"/>
          <p:cNvCxnSpPr/>
          <p:nvPr/>
        </p:nvCxnSpPr>
        <p:spPr>
          <a:xfrm>
            <a:off x="4572000" y="1133059"/>
            <a:ext cx="0" cy="3587700"/>
          </a:xfrm>
          <a:prstGeom prst="straightConnector1">
            <a:avLst/>
          </a:prstGeom>
          <a:noFill/>
          <a:ln w="28575" cap="flat" cmpd="sng">
            <a:solidFill>
              <a:schemeClr val="dk2"/>
            </a:solidFill>
            <a:prstDash val="solid"/>
            <a:round/>
            <a:headEnd type="none" w="med" len="med"/>
            <a:tailEnd type="none" w="med" len="med"/>
          </a:ln>
        </p:spPr>
      </p:cxnSp>
      <p:sp>
        <p:nvSpPr>
          <p:cNvPr id="151" name="Google Shape;151;p21"/>
          <p:cNvSpPr txBox="1"/>
          <p:nvPr/>
        </p:nvSpPr>
        <p:spPr>
          <a:xfrm>
            <a:off x="1184748" y="1444483"/>
            <a:ext cx="1918477"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Before rebooting workstation</a:t>
            </a:r>
            <a:endParaRPr sz="1800" b="1" dirty="0">
              <a:latin typeface="Source Sans Pro"/>
              <a:ea typeface="Source Sans Pro"/>
              <a:cs typeface="Source Sans Pro"/>
              <a:sym typeface="Source Sans Pro"/>
            </a:endParaRPr>
          </a:p>
        </p:txBody>
      </p:sp>
      <p:sp>
        <p:nvSpPr>
          <p:cNvPr id="152" name="Google Shape;152;p21"/>
          <p:cNvSpPr txBox="1"/>
          <p:nvPr/>
        </p:nvSpPr>
        <p:spPr>
          <a:xfrm>
            <a:off x="6040775" y="1444483"/>
            <a:ext cx="1845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After rebooting workstation</a:t>
            </a:r>
            <a:endParaRPr sz="1800" b="1" dirty="0">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Adversary Simulation: Persistence</a:t>
            </a:r>
            <a:endParaRPr dirty="0"/>
          </a:p>
        </p:txBody>
      </p:sp>
      <p:cxnSp>
        <p:nvCxnSpPr>
          <p:cNvPr id="150" name="Google Shape;150;p21"/>
          <p:cNvCxnSpPr/>
          <p:nvPr/>
        </p:nvCxnSpPr>
        <p:spPr>
          <a:xfrm>
            <a:off x="4572000" y="1133059"/>
            <a:ext cx="0" cy="3587700"/>
          </a:xfrm>
          <a:prstGeom prst="straightConnector1">
            <a:avLst/>
          </a:prstGeom>
          <a:noFill/>
          <a:ln w="28575" cap="flat" cmpd="sng">
            <a:solidFill>
              <a:schemeClr val="dk2"/>
            </a:solidFill>
            <a:prstDash val="solid"/>
            <a:round/>
            <a:headEnd type="none" w="med" len="med"/>
            <a:tailEnd type="none" w="med" len="med"/>
          </a:ln>
        </p:spPr>
      </p:cxnSp>
      <p:sp>
        <p:nvSpPr>
          <p:cNvPr id="151" name="Google Shape;151;p21"/>
          <p:cNvSpPr txBox="1"/>
          <p:nvPr/>
        </p:nvSpPr>
        <p:spPr>
          <a:xfrm>
            <a:off x="1184748" y="1444483"/>
            <a:ext cx="1918477"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Before rebooting workstation</a:t>
            </a:r>
            <a:endParaRPr sz="1800" b="1" dirty="0">
              <a:latin typeface="Source Sans Pro"/>
              <a:ea typeface="Source Sans Pro"/>
              <a:cs typeface="Source Sans Pro"/>
              <a:sym typeface="Source Sans Pro"/>
            </a:endParaRPr>
          </a:p>
        </p:txBody>
      </p:sp>
      <p:sp>
        <p:nvSpPr>
          <p:cNvPr id="152" name="Google Shape;152;p21"/>
          <p:cNvSpPr txBox="1"/>
          <p:nvPr/>
        </p:nvSpPr>
        <p:spPr>
          <a:xfrm>
            <a:off x="6040775" y="1444483"/>
            <a:ext cx="1845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After rebooting workstation</a:t>
            </a:r>
            <a:endParaRPr sz="1800" b="1" dirty="0">
              <a:latin typeface="Source Sans Pro"/>
              <a:ea typeface="Source Sans Pro"/>
              <a:cs typeface="Source Sans Pro"/>
              <a:sym typeface="Source Sans Pro"/>
            </a:endParaRPr>
          </a:p>
        </p:txBody>
      </p:sp>
      <p:sp>
        <p:nvSpPr>
          <p:cNvPr id="24" name="Google Shape;102;p19">
            <a:extLst>
              <a:ext uri="{FF2B5EF4-FFF2-40B4-BE49-F238E27FC236}">
                <a16:creationId xmlns:a16="http://schemas.microsoft.com/office/drawing/2014/main" id="{EBF8E2D4-37CF-364C-903E-741B3B9E783B}"/>
              </a:ext>
            </a:extLst>
          </p:cNvPr>
          <p:cNvSpPr/>
          <p:nvPr/>
        </p:nvSpPr>
        <p:spPr>
          <a:xfrm>
            <a:off x="3089432" y="2220293"/>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Registry Key</a:t>
            </a:r>
            <a:endParaRPr/>
          </a:p>
        </p:txBody>
      </p:sp>
      <p:sp>
        <p:nvSpPr>
          <p:cNvPr id="25" name="Google Shape;103;p19">
            <a:extLst>
              <a:ext uri="{FF2B5EF4-FFF2-40B4-BE49-F238E27FC236}">
                <a16:creationId xmlns:a16="http://schemas.microsoft.com/office/drawing/2014/main" id="{9BB02311-6924-B642-967D-8B12DBCB0A72}"/>
              </a:ext>
            </a:extLst>
          </p:cNvPr>
          <p:cNvSpPr/>
          <p:nvPr/>
        </p:nvSpPr>
        <p:spPr>
          <a:xfrm>
            <a:off x="3089432" y="3130097"/>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Registry Key Value</a:t>
            </a:r>
            <a:endParaRPr/>
          </a:p>
        </p:txBody>
      </p:sp>
      <p:sp>
        <p:nvSpPr>
          <p:cNvPr id="26" name="Google Shape;105;p19">
            <a:extLst>
              <a:ext uri="{FF2B5EF4-FFF2-40B4-BE49-F238E27FC236}">
                <a16:creationId xmlns:a16="http://schemas.microsoft.com/office/drawing/2014/main" id="{7E3B043D-61D9-114A-B54F-783CF7FE7972}"/>
              </a:ext>
            </a:extLst>
          </p:cNvPr>
          <p:cNvSpPr txBox="1"/>
          <p:nvPr/>
        </p:nvSpPr>
        <p:spPr>
          <a:xfrm>
            <a:off x="1511862" y="2859366"/>
            <a:ext cx="1009894"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or modified</a:t>
            </a:r>
            <a:endParaRPr dirty="0">
              <a:latin typeface="Source Sans Pro"/>
              <a:ea typeface="Source Sans Pro"/>
              <a:cs typeface="Source Sans Pro"/>
              <a:sym typeface="Source Sans Pro"/>
            </a:endParaRPr>
          </a:p>
        </p:txBody>
      </p:sp>
      <p:sp>
        <p:nvSpPr>
          <p:cNvPr id="27" name="Google Shape;106;p19">
            <a:extLst>
              <a:ext uri="{FF2B5EF4-FFF2-40B4-BE49-F238E27FC236}">
                <a16:creationId xmlns:a16="http://schemas.microsoft.com/office/drawing/2014/main" id="{AB91A5E7-1945-6645-8804-5B9E15FB4CCF}"/>
              </a:ext>
            </a:extLst>
          </p:cNvPr>
          <p:cNvSpPr/>
          <p:nvPr/>
        </p:nvSpPr>
        <p:spPr>
          <a:xfrm>
            <a:off x="3089432" y="3975746"/>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DLL</a:t>
            </a:r>
            <a:endParaRPr/>
          </a:p>
        </p:txBody>
      </p:sp>
      <p:sp>
        <p:nvSpPr>
          <p:cNvPr id="28" name="Google Shape;111;p19">
            <a:extLst>
              <a:ext uri="{FF2B5EF4-FFF2-40B4-BE49-F238E27FC236}">
                <a16:creationId xmlns:a16="http://schemas.microsoft.com/office/drawing/2014/main" id="{624689BE-945B-3A44-BC15-9E59701FD6C6}"/>
              </a:ext>
            </a:extLst>
          </p:cNvPr>
          <p:cNvSpPr/>
          <p:nvPr/>
        </p:nvSpPr>
        <p:spPr>
          <a:xfrm>
            <a:off x="7615512" y="3592486"/>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Ip</a:t>
            </a:r>
            <a:endParaRPr dirty="0"/>
          </a:p>
        </p:txBody>
      </p:sp>
      <p:cxnSp>
        <p:nvCxnSpPr>
          <p:cNvPr id="29" name="Curved Connector 28">
            <a:extLst>
              <a:ext uri="{FF2B5EF4-FFF2-40B4-BE49-F238E27FC236}">
                <a16:creationId xmlns:a16="http://schemas.microsoft.com/office/drawing/2014/main" id="{2DF82FD4-C76C-7440-A8C5-7A268791A0A7}"/>
              </a:ext>
            </a:extLst>
          </p:cNvPr>
          <p:cNvCxnSpPr>
            <a:cxnSpLocks/>
            <a:stCxn id="26" idx="3"/>
            <a:endCxn id="24" idx="1"/>
          </p:cNvCxnSpPr>
          <p:nvPr/>
        </p:nvCxnSpPr>
        <p:spPr>
          <a:xfrm flipV="1">
            <a:off x="2521756" y="2531993"/>
            <a:ext cx="567676" cy="45087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0" name="Curved Connector 29">
            <a:extLst>
              <a:ext uri="{FF2B5EF4-FFF2-40B4-BE49-F238E27FC236}">
                <a16:creationId xmlns:a16="http://schemas.microsoft.com/office/drawing/2014/main" id="{EBE6616F-0FD8-544E-98E8-6E2545E02779}"/>
              </a:ext>
            </a:extLst>
          </p:cNvPr>
          <p:cNvCxnSpPr>
            <a:cxnSpLocks/>
            <a:stCxn id="26" idx="3"/>
            <a:endCxn id="25" idx="1"/>
          </p:cNvCxnSpPr>
          <p:nvPr/>
        </p:nvCxnSpPr>
        <p:spPr>
          <a:xfrm>
            <a:off x="2521756" y="2982870"/>
            <a:ext cx="567676" cy="45892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sp>
        <p:nvSpPr>
          <p:cNvPr id="31" name="Google Shape;101;p19">
            <a:extLst>
              <a:ext uri="{FF2B5EF4-FFF2-40B4-BE49-F238E27FC236}">
                <a16:creationId xmlns:a16="http://schemas.microsoft.com/office/drawing/2014/main" id="{C390B7C3-4C3A-B04F-924A-D952D2449E09}"/>
              </a:ext>
            </a:extLst>
          </p:cNvPr>
          <p:cNvSpPr/>
          <p:nvPr/>
        </p:nvSpPr>
        <p:spPr>
          <a:xfrm>
            <a:off x="271676" y="3322855"/>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sp>
        <p:nvSpPr>
          <p:cNvPr id="32" name="Google Shape;105;p19">
            <a:extLst>
              <a:ext uri="{FF2B5EF4-FFF2-40B4-BE49-F238E27FC236}">
                <a16:creationId xmlns:a16="http://schemas.microsoft.com/office/drawing/2014/main" id="{81AE2F0D-EC5F-F34C-97D6-E26E517D6CA7}"/>
              </a:ext>
            </a:extLst>
          </p:cNvPr>
          <p:cNvSpPr txBox="1"/>
          <p:nvPr/>
        </p:nvSpPr>
        <p:spPr>
          <a:xfrm>
            <a:off x="1510156" y="416394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endParaRPr dirty="0">
              <a:latin typeface="Source Sans Pro"/>
              <a:ea typeface="Source Sans Pro"/>
              <a:cs typeface="Source Sans Pro"/>
              <a:sym typeface="Source Sans Pro"/>
            </a:endParaRPr>
          </a:p>
        </p:txBody>
      </p:sp>
      <p:cxnSp>
        <p:nvCxnSpPr>
          <p:cNvPr id="34" name="Straight Arrow Connector 33">
            <a:extLst>
              <a:ext uri="{FF2B5EF4-FFF2-40B4-BE49-F238E27FC236}">
                <a16:creationId xmlns:a16="http://schemas.microsoft.com/office/drawing/2014/main" id="{970C2280-F37E-CA41-B6E0-E8F1C66B8395}"/>
              </a:ext>
            </a:extLst>
          </p:cNvPr>
          <p:cNvCxnSpPr>
            <a:cxnSpLocks/>
            <a:stCxn id="32" idx="3"/>
            <a:endCxn id="27" idx="1"/>
          </p:cNvCxnSpPr>
          <p:nvPr/>
        </p:nvCxnSpPr>
        <p:spPr>
          <a:xfrm>
            <a:off x="2521756" y="4287446"/>
            <a:ext cx="5676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5" name="Google Shape;105;p19">
            <a:extLst>
              <a:ext uri="{FF2B5EF4-FFF2-40B4-BE49-F238E27FC236}">
                <a16:creationId xmlns:a16="http://schemas.microsoft.com/office/drawing/2014/main" id="{8F756A47-E1B0-F34C-8AB9-E8C9AB9EB3E0}"/>
              </a:ext>
            </a:extLst>
          </p:cNvPr>
          <p:cNvSpPr txBox="1"/>
          <p:nvPr/>
        </p:nvSpPr>
        <p:spPr>
          <a:xfrm>
            <a:off x="6040775" y="378068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connected to </a:t>
            </a:r>
            <a:endParaRPr dirty="0">
              <a:latin typeface="Source Sans Pro"/>
              <a:ea typeface="Source Sans Pro"/>
              <a:cs typeface="Source Sans Pro"/>
              <a:sym typeface="Source Sans Pro"/>
            </a:endParaRPr>
          </a:p>
        </p:txBody>
      </p:sp>
      <p:cxnSp>
        <p:nvCxnSpPr>
          <p:cNvPr id="36" name="Straight Arrow Connector 35">
            <a:extLst>
              <a:ext uri="{FF2B5EF4-FFF2-40B4-BE49-F238E27FC236}">
                <a16:creationId xmlns:a16="http://schemas.microsoft.com/office/drawing/2014/main" id="{96BD8DC1-A4C9-7D4A-997B-BCF266BEC96D}"/>
              </a:ext>
            </a:extLst>
          </p:cNvPr>
          <p:cNvCxnSpPr>
            <a:cxnSpLocks/>
            <a:stCxn id="35" idx="3"/>
            <a:endCxn id="28" idx="1"/>
          </p:cNvCxnSpPr>
          <p:nvPr/>
        </p:nvCxnSpPr>
        <p:spPr>
          <a:xfrm>
            <a:off x="7052375" y="3904186"/>
            <a:ext cx="56313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7" name="Curved Connector 36">
            <a:extLst>
              <a:ext uri="{FF2B5EF4-FFF2-40B4-BE49-F238E27FC236}">
                <a16:creationId xmlns:a16="http://schemas.microsoft.com/office/drawing/2014/main" id="{F185E32A-FC49-CC41-B081-F2C7964FF1A1}"/>
              </a:ext>
            </a:extLst>
          </p:cNvPr>
          <p:cNvCxnSpPr>
            <a:stCxn id="26" idx="1"/>
            <a:endCxn id="31" idx="0"/>
          </p:cNvCxnSpPr>
          <p:nvPr/>
        </p:nvCxnSpPr>
        <p:spPr>
          <a:xfrm rot="10800000" flipV="1">
            <a:off x="777476" y="2982869"/>
            <a:ext cx="734386" cy="339985"/>
          </a:xfrm>
          <a:prstGeom prst="curvedConnector2">
            <a:avLst/>
          </a:prstGeom>
        </p:spPr>
        <p:style>
          <a:lnRef idx="2">
            <a:schemeClr val="accent5"/>
          </a:lnRef>
          <a:fillRef idx="0">
            <a:schemeClr val="accent5"/>
          </a:fillRef>
          <a:effectRef idx="1">
            <a:schemeClr val="accent5"/>
          </a:effectRef>
          <a:fontRef idx="minor">
            <a:schemeClr val="tx1"/>
          </a:fontRef>
        </p:style>
      </p:cxnSp>
      <p:cxnSp>
        <p:nvCxnSpPr>
          <p:cNvPr id="38" name="Curved Connector 37">
            <a:extLst>
              <a:ext uri="{FF2B5EF4-FFF2-40B4-BE49-F238E27FC236}">
                <a16:creationId xmlns:a16="http://schemas.microsoft.com/office/drawing/2014/main" id="{F6BB8205-94C4-9B46-AA08-DDB70C52F053}"/>
              </a:ext>
            </a:extLst>
          </p:cNvPr>
          <p:cNvCxnSpPr>
            <a:cxnSpLocks/>
            <a:stCxn id="35" idx="1"/>
            <a:endCxn id="41" idx="2"/>
          </p:cNvCxnSpPr>
          <p:nvPr/>
        </p:nvCxnSpPr>
        <p:spPr>
          <a:xfrm rot="10800000">
            <a:off x="5477639" y="3644006"/>
            <a:ext cx="563137" cy="26018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41" name="Google Shape;101;p19">
            <a:extLst>
              <a:ext uri="{FF2B5EF4-FFF2-40B4-BE49-F238E27FC236}">
                <a16:creationId xmlns:a16="http://schemas.microsoft.com/office/drawing/2014/main" id="{520C6454-3485-9645-9065-907AB08904D5}"/>
              </a:ext>
            </a:extLst>
          </p:cNvPr>
          <p:cNvSpPr/>
          <p:nvPr/>
        </p:nvSpPr>
        <p:spPr>
          <a:xfrm>
            <a:off x="4971838" y="3020605"/>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cxnSp>
        <p:nvCxnSpPr>
          <p:cNvPr id="47" name="Curved Connector 46">
            <a:extLst>
              <a:ext uri="{FF2B5EF4-FFF2-40B4-BE49-F238E27FC236}">
                <a16:creationId xmlns:a16="http://schemas.microsoft.com/office/drawing/2014/main" id="{803594ED-B095-0540-89D8-1A4C2D15B298}"/>
              </a:ext>
            </a:extLst>
          </p:cNvPr>
          <p:cNvCxnSpPr>
            <a:cxnSpLocks/>
            <a:stCxn id="32" idx="1"/>
            <a:endCxn id="31" idx="2"/>
          </p:cNvCxnSpPr>
          <p:nvPr/>
        </p:nvCxnSpPr>
        <p:spPr>
          <a:xfrm rot="10800000">
            <a:off x="777476" y="3946256"/>
            <a:ext cx="732680" cy="34119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58" name="Google Shape;106;p19">
            <a:extLst>
              <a:ext uri="{FF2B5EF4-FFF2-40B4-BE49-F238E27FC236}">
                <a16:creationId xmlns:a16="http://schemas.microsoft.com/office/drawing/2014/main" id="{E2993821-FC0D-4941-9DF3-E89A6BED818F}"/>
              </a:ext>
            </a:extLst>
          </p:cNvPr>
          <p:cNvSpPr/>
          <p:nvPr/>
        </p:nvSpPr>
        <p:spPr>
          <a:xfrm>
            <a:off x="7610555" y="2489838"/>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DLL</a:t>
            </a:r>
            <a:endParaRPr/>
          </a:p>
        </p:txBody>
      </p:sp>
      <p:cxnSp>
        <p:nvCxnSpPr>
          <p:cNvPr id="61" name="Curved Connector 60">
            <a:extLst>
              <a:ext uri="{FF2B5EF4-FFF2-40B4-BE49-F238E27FC236}">
                <a16:creationId xmlns:a16="http://schemas.microsoft.com/office/drawing/2014/main" id="{9686AE0D-D863-044C-8CA7-031C9685FE82}"/>
              </a:ext>
            </a:extLst>
          </p:cNvPr>
          <p:cNvCxnSpPr>
            <a:cxnSpLocks/>
            <a:stCxn id="64" idx="1"/>
            <a:endCxn id="41" idx="0"/>
          </p:cNvCxnSpPr>
          <p:nvPr/>
        </p:nvCxnSpPr>
        <p:spPr>
          <a:xfrm rot="10800000" flipV="1">
            <a:off x="5477639" y="2801211"/>
            <a:ext cx="563137" cy="219394"/>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64" name="Google Shape;105;p19">
            <a:extLst>
              <a:ext uri="{FF2B5EF4-FFF2-40B4-BE49-F238E27FC236}">
                <a16:creationId xmlns:a16="http://schemas.microsoft.com/office/drawing/2014/main" id="{31954655-3294-1344-88DA-3517F68BFD60}"/>
              </a:ext>
            </a:extLst>
          </p:cNvPr>
          <p:cNvSpPr txBox="1"/>
          <p:nvPr/>
        </p:nvSpPr>
        <p:spPr>
          <a:xfrm>
            <a:off x="6040775" y="2677707"/>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loaded</a:t>
            </a:r>
            <a:endParaRPr dirty="0">
              <a:latin typeface="Source Sans Pro"/>
              <a:ea typeface="Source Sans Pro"/>
              <a:cs typeface="Source Sans Pro"/>
              <a:sym typeface="Source Sans Pro"/>
            </a:endParaRPr>
          </a:p>
        </p:txBody>
      </p:sp>
      <p:cxnSp>
        <p:nvCxnSpPr>
          <p:cNvPr id="65" name="Straight Arrow Connector 64">
            <a:extLst>
              <a:ext uri="{FF2B5EF4-FFF2-40B4-BE49-F238E27FC236}">
                <a16:creationId xmlns:a16="http://schemas.microsoft.com/office/drawing/2014/main" id="{D788112A-E4BB-9D4A-8601-D06FE931BCB2}"/>
              </a:ext>
            </a:extLst>
          </p:cNvPr>
          <p:cNvCxnSpPr>
            <a:cxnSpLocks/>
            <a:stCxn id="64" idx="3"/>
            <a:endCxn id="58" idx="1"/>
          </p:cNvCxnSpPr>
          <p:nvPr/>
        </p:nvCxnSpPr>
        <p:spPr>
          <a:xfrm>
            <a:off x="7052375" y="2801211"/>
            <a:ext cx="558180" cy="32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930618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Collection</a:t>
            </a:r>
            <a:endParaRPr dirty="0"/>
          </a:p>
        </p:txBody>
      </p:sp>
      <p:sp>
        <p:nvSpPr>
          <p:cNvPr id="151" name="Google Shape;151;p21"/>
          <p:cNvSpPr txBox="1"/>
          <p:nvPr/>
        </p:nvSpPr>
        <p:spPr>
          <a:xfrm>
            <a:off x="1184748" y="1126437"/>
            <a:ext cx="1918477" cy="3048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Host – EVTX files</a:t>
            </a:r>
            <a:endParaRPr sz="1800" b="1" dirty="0">
              <a:latin typeface="Source Sans Pro"/>
              <a:ea typeface="Source Sans Pro"/>
              <a:cs typeface="Source Sans Pro"/>
              <a:sym typeface="Source Sans Pro"/>
            </a:endParaRPr>
          </a:p>
        </p:txBody>
      </p:sp>
      <p:sp>
        <p:nvSpPr>
          <p:cNvPr id="152" name="Google Shape;152;p21"/>
          <p:cNvSpPr txBox="1"/>
          <p:nvPr/>
        </p:nvSpPr>
        <p:spPr>
          <a:xfrm>
            <a:off x="4831209" y="1126437"/>
            <a:ext cx="4044487" cy="3048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Network – Event Trace Logs files</a:t>
            </a:r>
            <a:endParaRPr sz="1800" b="1" dirty="0">
              <a:latin typeface="Source Sans Pro"/>
              <a:ea typeface="Source Sans Pro"/>
              <a:cs typeface="Source Sans Pro"/>
              <a:sym typeface="Source Sans Pro"/>
            </a:endParaRPr>
          </a:p>
        </p:txBody>
      </p:sp>
      <p:cxnSp>
        <p:nvCxnSpPr>
          <p:cNvPr id="33" name="Google Shape;150;p21">
            <a:extLst>
              <a:ext uri="{FF2B5EF4-FFF2-40B4-BE49-F238E27FC236}">
                <a16:creationId xmlns:a16="http://schemas.microsoft.com/office/drawing/2014/main" id="{7CBB62B9-CCDB-DE48-A9D9-741A374A0856}"/>
              </a:ext>
            </a:extLst>
          </p:cNvPr>
          <p:cNvCxnSpPr/>
          <p:nvPr/>
        </p:nvCxnSpPr>
        <p:spPr>
          <a:xfrm>
            <a:off x="4572000" y="1133059"/>
            <a:ext cx="0" cy="3587700"/>
          </a:xfrm>
          <a:prstGeom prst="straightConnector1">
            <a:avLst/>
          </a:prstGeom>
          <a:noFill/>
          <a:ln w="28575" cap="flat" cmpd="sng">
            <a:solidFill>
              <a:schemeClr val="dk2"/>
            </a:solidFill>
            <a:prstDash val="solid"/>
            <a:round/>
            <a:headEnd type="none" w="med" len="med"/>
            <a:tailEnd type="none" w="med" len="med"/>
          </a:ln>
        </p:spPr>
      </p:cxnSp>
      <p:sp>
        <p:nvSpPr>
          <p:cNvPr id="40" name="Rectangle 39">
            <a:extLst>
              <a:ext uri="{FF2B5EF4-FFF2-40B4-BE49-F238E27FC236}">
                <a16:creationId xmlns:a16="http://schemas.microsoft.com/office/drawing/2014/main" id="{4A9B8639-334C-2C4C-B73C-8505608F8E4B}"/>
              </a:ext>
            </a:extLst>
          </p:cNvPr>
          <p:cNvSpPr/>
          <p:nvPr/>
        </p:nvSpPr>
        <p:spPr>
          <a:xfrm>
            <a:off x="4601742" y="4774168"/>
            <a:ext cx="4500438" cy="369332"/>
          </a:xfrm>
          <a:prstGeom prst="rect">
            <a:avLst/>
          </a:prstGeom>
        </p:spPr>
        <p:txBody>
          <a:bodyPr wrap="square">
            <a:spAutoFit/>
          </a:bodyPr>
          <a:lstStyle/>
          <a:p>
            <a:pPr algn="ctr"/>
            <a:r>
              <a:rPr lang="en-US" sz="900" dirty="0">
                <a:hlinkClick r:id="rId3"/>
              </a:rPr>
              <a:t>https://medium.com/threat-hunters-forge/mordor-pcaps-part-1-capturing-network-packets-from-windows-endpoints-with-network-shell-e117b84ec971</a:t>
            </a:r>
            <a:endParaRPr lang="en-US" sz="900" dirty="0"/>
          </a:p>
        </p:txBody>
      </p:sp>
      <p:pic>
        <p:nvPicPr>
          <p:cNvPr id="2" name="Picture 1">
            <a:extLst>
              <a:ext uri="{FF2B5EF4-FFF2-40B4-BE49-F238E27FC236}">
                <a16:creationId xmlns:a16="http://schemas.microsoft.com/office/drawing/2014/main" id="{34A563ED-B4A2-9642-8D78-A60C8C5239CF}"/>
              </a:ext>
            </a:extLst>
          </p:cNvPr>
          <p:cNvPicPr>
            <a:picLocks noChangeAspect="1"/>
          </p:cNvPicPr>
          <p:nvPr/>
        </p:nvPicPr>
        <p:blipFill>
          <a:blip r:embed="rId4"/>
          <a:stretch>
            <a:fillRect/>
          </a:stretch>
        </p:blipFill>
        <p:spPr>
          <a:xfrm>
            <a:off x="268295" y="1595903"/>
            <a:ext cx="4044497" cy="3178265"/>
          </a:xfrm>
          <a:prstGeom prst="rect">
            <a:avLst/>
          </a:prstGeom>
        </p:spPr>
      </p:pic>
      <p:pic>
        <p:nvPicPr>
          <p:cNvPr id="3" name="Picture 2">
            <a:extLst>
              <a:ext uri="{FF2B5EF4-FFF2-40B4-BE49-F238E27FC236}">
                <a16:creationId xmlns:a16="http://schemas.microsoft.com/office/drawing/2014/main" id="{63980714-04BE-8D4B-B06E-D71BF5C230E4}"/>
              </a:ext>
            </a:extLst>
          </p:cNvPr>
          <p:cNvPicPr>
            <a:picLocks noChangeAspect="1"/>
          </p:cNvPicPr>
          <p:nvPr/>
        </p:nvPicPr>
        <p:blipFill>
          <a:blip r:embed="rId5"/>
          <a:stretch>
            <a:fillRect/>
          </a:stretch>
        </p:blipFill>
        <p:spPr>
          <a:xfrm>
            <a:off x="4831214" y="1595903"/>
            <a:ext cx="4044491" cy="3178265"/>
          </a:xfrm>
          <a:prstGeom prst="rect">
            <a:avLst/>
          </a:prstGeom>
        </p:spPr>
      </p:pic>
    </p:spTree>
    <p:extLst>
      <p:ext uri="{BB962C8B-B14F-4D97-AF65-F5344CB8AC3E}">
        <p14:creationId xmlns:p14="http://schemas.microsoft.com/office/powerpoint/2010/main" val="539445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 dirty="0"/>
              <a:t>Data Analysis and Modeling</a:t>
            </a:r>
            <a:endParaRPr dirty="0"/>
          </a:p>
        </p:txBody>
      </p:sp>
      <p:sp>
        <p:nvSpPr>
          <p:cNvPr id="2" name="Subtitle 1">
            <a:extLst>
              <a:ext uri="{FF2B5EF4-FFF2-40B4-BE49-F238E27FC236}">
                <a16:creationId xmlns:a16="http://schemas.microsoft.com/office/drawing/2014/main" id="{D915087B-6A04-E049-9FB0-3F0449AEC6EA}"/>
              </a:ext>
            </a:extLst>
          </p:cNvPr>
          <p:cNvSpPr>
            <a:spLocks noGrp="1"/>
          </p:cNvSpPr>
          <p:nvPr>
            <p:ph type="subTitle" idx="1"/>
          </p:nvPr>
        </p:nvSpPr>
        <p:spPr/>
        <p:txBody>
          <a:bodyPr>
            <a:normAutofit/>
          </a:bodyPr>
          <a:lstStyle/>
          <a:p>
            <a:r>
              <a:rPr lang="en-US" dirty="0"/>
              <a:t>Preparation, Summarize &amp; Filter, Correlate, Visualize</a:t>
            </a:r>
          </a:p>
        </p:txBody>
      </p:sp>
      <p:graphicFrame>
        <p:nvGraphicFramePr>
          <p:cNvPr id="4" name="Content Placeholder 8">
            <a:extLst>
              <a:ext uri="{FF2B5EF4-FFF2-40B4-BE49-F238E27FC236}">
                <a16:creationId xmlns:a16="http://schemas.microsoft.com/office/drawing/2014/main" id="{64832F35-C4DE-824F-A495-6AF72BFF3BFE}"/>
              </a:ext>
            </a:extLst>
          </p:cNvPr>
          <p:cNvGraphicFramePr>
            <a:graphicFrameLocks/>
          </p:cNvGraphicFramePr>
          <p:nvPr>
            <p:extLst>
              <p:ext uri="{D42A27DB-BD31-4B8C-83A1-F6EECF244321}">
                <p14:modId xmlns:p14="http://schemas.microsoft.com/office/powerpoint/2010/main" val="3571857366"/>
              </p:ext>
            </p:extLst>
          </p:nvPr>
        </p:nvGraphicFramePr>
        <p:xfrm>
          <a:off x="4462280" y="0"/>
          <a:ext cx="4681719"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6573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Preparation of Host Data: EVTX </a:t>
            </a:r>
            <a:r>
              <a:rPr lang="en" dirty="0">
                <a:sym typeface="Wingdings" pitchFamily="2" charset="2"/>
              </a:rPr>
              <a:t> XML</a:t>
            </a:r>
            <a:endParaRPr dirty="0"/>
          </a:p>
        </p:txBody>
      </p:sp>
      <p:pic>
        <p:nvPicPr>
          <p:cNvPr id="7" name="Picture 6">
            <a:extLst>
              <a:ext uri="{FF2B5EF4-FFF2-40B4-BE49-F238E27FC236}">
                <a16:creationId xmlns:a16="http://schemas.microsoft.com/office/drawing/2014/main" id="{D30C5114-D33B-7349-A019-7147F35ADD4B}"/>
              </a:ext>
            </a:extLst>
          </p:cNvPr>
          <p:cNvPicPr>
            <a:picLocks noChangeAspect="1"/>
          </p:cNvPicPr>
          <p:nvPr/>
        </p:nvPicPr>
        <p:blipFill rotWithShape="1">
          <a:blip r:embed="rId3"/>
          <a:srcRect r="36646"/>
          <a:stretch/>
        </p:blipFill>
        <p:spPr>
          <a:xfrm>
            <a:off x="311700" y="1179743"/>
            <a:ext cx="2705493" cy="3484185"/>
          </a:xfrm>
          <a:prstGeom prst="rect">
            <a:avLst/>
          </a:prstGeom>
        </p:spPr>
      </p:pic>
      <p:pic>
        <p:nvPicPr>
          <p:cNvPr id="3" name="Picture 2">
            <a:extLst>
              <a:ext uri="{FF2B5EF4-FFF2-40B4-BE49-F238E27FC236}">
                <a16:creationId xmlns:a16="http://schemas.microsoft.com/office/drawing/2014/main" id="{300B312A-8A82-6E4E-9C10-7B9FEA4DD4B9}"/>
              </a:ext>
            </a:extLst>
          </p:cNvPr>
          <p:cNvPicPr>
            <a:picLocks noChangeAspect="1"/>
          </p:cNvPicPr>
          <p:nvPr/>
        </p:nvPicPr>
        <p:blipFill>
          <a:blip r:embed="rId4"/>
          <a:stretch>
            <a:fillRect/>
          </a:stretch>
        </p:blipFill>
        <p:spPr>
          <a:xfrm>
            <a:off x="3805436" y="1179743"/>
            <a:ext cx="2825952" cy="3484185"/>
          </a:xfrm>
          <a:prstGeom prst="rect">
            <a:avLst/>
          </a:prstGeom>
        </p:spPr>
      </p:pic>
      <p:pic>
        <p:nvPicPr>
          <p:cNvPr id="4" name="Picture 3">
            <a:extLst>
              <a:ext uri="{FF2B5EF4-FFF2-40B4-BE49-F238E27FC236}">
                <a16:creationId xmlns:a16="http://schemas.microsoft.com/office/drawing/2014/main" id="{5DB794E5-0B0D-0041-B1E8-5BA7FE12A757}"/>
              </a:ext>
            </a:extLst>
          </p:cNvPr>
          <p:cNvPicPr>
            <a:picLocks noChangeAspect="1"/>
          </p:cNvPicPr>
          <p:nvPr/>
        </p:nvPicPr>
        <p:blipFill>
          <a:blip r:embed="rId5"/>
          <a:stretch>
            <a:fillRect/>
          </a:stretch>
        </p:blipFill>
        <p:spPr>
          <a:xfrm>
            <a:off x="7419631" y="2324935"/>
            <a:ext cx="1346200" cy="1193800"/>
          </a:xfrm>
          <a:prstGeom prst="rect">
            <a:avLst/>
          </a:prstGeom>
        </p:spPr>
      </p:pic>
      <p:cxnSp>
        <p:nvCxnSpPr>
          <p:cNvPr id="10" name="Straight Arrow Connector 9">
            <a:extLst>
              <a:ext uri="{FF2B5EF4-FFF2-40B4-BE49-F238E27FC236}">
                <a16:creationId xmlns:a16="http://schemas.microsoft.com/office/drawing/2014/main" id="{377EFC43-7120-B545-9320-65F39F3A16B6}"/>
              </a:ext>
            </a:extLst>
          </p:cNvPr>
          <p:cNvCxnSpPr>
            <a:cxnSpLocks/>
            <a:stCxn id="7" idx="3"/>
            <a:endCxn id="3" idx="1"/>
          </p:cNvCxnSpPr>
          <p:nvPr/>
        </p:nvCxnSpPr>
        <p:spPr>
          <a:xfrm>
            <a:off x="3017193" y="2921836"/>
            <a:ext cx="788243"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3" name="Straight Arrow Connector 12">
            <a:extLst>
              <a:ext uri="{FF2B5EF4-FFF2-40B4-BE49-F238E27FC236}">
                <a16:creationId xmlns:a16="http://schemas.microsoft.com/office/drawing/2014/main" id="{61943DEE-FD8B-3045-A6B0-0417EC5E8C2F}"/>
              </a:ext>
            </a:extLst>
          </p:cNvPr>
          <p:cNvCxnSpPr>
            <a:cxnSpLocks/>
            <a:stCxn id="3" idx="3"/>
            <a:endCxn id="4" idx="1"/>
          </p:cNvCxnSpPr>
          <p:nvPr/>
        </p:nvCxnSpPr>
        <p:spPr>
          <a:xfrm flipV="1">
            <a:off x="6631388" y="2921835"/>
            <a:ext cx="788243"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7" name="Rectangle 16">
            <a:extLst>
              <a:ext uri="{FF2B5EF4-FFF2-40B4-BE49-F238E27FC236}">
                <a16:creationId xmlns:a16="http://schemas.microsoft.com/office/drawing/2014/main" id="{B275DB1F-4D35-FF46-A0BC-280F8737322D}"/>
              </a:ext>
            </a:extLst>
          </p:cNvPr>
          <p:cNvSpPr/>
          <p:nvPr/>
        </p:nvSpPr>
        <p:spPr>
          <a:xfrm>
            <a:off x="0" y="4774168"/>
            <a:ext cx="9144000" cy="230832"/>
          </a:xfrm>
          <a:prstGeom prst="rect">
            <a:avLst/>
          </a:prstGeom>
        </p:spPr>
        <p:txBody>
          <a:bodyPr wrap="square">
            <a:spAutoFit/>
          </a:bodyPr>
          <a:lstStyle/>
          <a:p>
            <a:pPr algn="ctr"/>
            <a:r>
              <a:rPr lang="en-US" sz="900" dirty="0">
                <a:hlinkClick r:id="rId6"/>
              </a:rPr>
              <a:t>https://github.com/williballenthin/python-evtx</a:t>
            </a:r>
            <a:endParaRPr lang="en-US" sz="9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22"/>
          <p:cNvSpPr txBox="1">
            <a:spLocks noGrp="1"/>
          </p:cNvSpPr>
          <p:nvPr>
            <p:ph type="title"/>
          </p:nvPr>
        </p:nvSpPr>
        <p:spPr>
          <a:xfrm>
            <a:off x="311700" y="445025"/>
            <a:ext cx="8673274"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Preparation of Host Data: XML </a:t>
            </a:r>
            <a:r>
              <a:rPr lang="en" dirty="0">
                <a:sym typeface="Wingdings" pitchFamily="2" charset="2"/>
              </a:rPr>
              <a:t> Pandas dataframe</a:t>
            </a:r>
            <a:endParaRPr dirty="0"/>
          </a:p>
        </p:txBody>
      </p:sp>
      <p:pic>
        <p:nvPicPr>
          <p:cNvPr id="4" name="Picture 3">
            <a:extLst>
              <a:ext uri="{FF2B5EF4-FFF2-40B4-BE49-F238E27FC236}">
                <a16:creationId xmlns:a16="http://schemas.microsoft.com/office/drawing/2014/main" id="{5DB794E5-0B0D-0041-B1E8-5BA7FE12A757}"/>
              </a:ext>
            </a:extLst>
          </p:cNvPr>
          <p:cNvPicPr>
            <a:picLocks noChangeAspect="1"/>
          </p:cNvPicPr>
          <p:nvPr/>
        </p:nvPicPr>
        <p:blipFill>
          <a:blip r:embed="rId3"/>
          <a:stretch>
            <a:fillRect/>
          </a:stretch>
        </p:blipFill>
        <p:spPr>
          <a:xfrm>
            <a:off x="311700" y="2324935"/>
            <a:ext cx="1346200" cy="1193800"/>
          </a:xfrm>
          <a:prstGeom prst="rect">
            <a:avLst/>
          </a:prstGeom>
        </p:spPr>
      </p:pic>
      <p:cxnSp>
        <p:nvCxnSpPr>
          <p:cNvPr id="13" name="Straight Arrow Connector 12">
            <a:extLst>
              <a:ext uri="{FF2B5EF4-FFF2-40B4-BE49-F238E27FC236}">
                <a16:creationId xmlns:a16="http://schemas.microsoft.com/office/drawing/2014/main" id="{61943DEE-FD8B-3045-A6B0-0417EC5E8C2F}"/>
              </a:ext>
            </a:extLst>
          </p:cNvPr>
          <p:cNvCxnSpPr>
            <a:cxnSpLocks/>
            <a:stCxn id="4" idx="3"/>
            <a:endCxn id="2" idx="1"/>
          </p:cNvCxnSpPr>
          <p:nvPr/>
        </p:nvCxnSpPr>
        <p:spPr>
          <a:xfrm flipV="1">
            <a:off x="1657900" y="2921296"/>
            <a:ext cx="506904" cy="539"/>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7" name="Rectangle 16">
            <a:extLst>
              <a:ext uri="{FF2B5EF4-FFF2-40B4-BE49-F238E27FC236}">
                <a16:creationId xmlns:a16="http://schemas.microsoft.com/office/drawing/2014/main" id="{B275DB1F-4D35-FF46-A0BC-280F8737322D}"/>
              </a:ext>
            </a:extLst>
          </p:cNvPr>
          <p:cNvSpPr/>
          <p:nvPr/>
        </p:nvSpPr>
        <p:spPr>
          <a:xfrm>
            <a:off x="0" y="4774168"/>
            <a:ext cx="9144000" cy="230832"/>
          </a:xfrm>
          <a:prstGeom prst="rect">
            <a:avLst/>
          </a:prstGeom>
        </p:spPr>
        <p:txBody>
          <a:bodyPr wrap="square">
            <a:spAutoFit/>
          </a:bodyPr>
          <a:lstStyle/>
          <a:p>
            <a:pPr algn="ctr"/>
            <a:r>
              <a:rPr lang="en-US" sz="900" dirty="0">
                <a:hlinkClick r:id="rId4"/>
              </a:rPr>
              <a:t>https://github.com/OTRF/openhunt/blob/master/openhunt/logparser.py</a:t>
            </a:r>
            <a:endParaRPr lang="en-US" sz="900" dirty="0"/>
          </a:p>
        </p:txBody>
      </p:sp>
      <p:pic>
        <p:nvPicPr>
          <p:cNvPr id="2" name="Picture 1">
            <a:extLst>
              <a:ext uri="{FF2B5EF4-FFF2-40B4-BE49-F238E27FC236}">
                <a16:creationId xmlns:a16="http://schemas.microsoft.com/office/drawing/2014/main" id="{111F80B5-5C5B-A549-844B-820A09B25B92}"/>
              </a:ext>
            </a:extLst>
          </p:cNvPr>
          <p:cNvPicPr>
            <a:picLocks noChangeAspect="1"/>
          </p:cNvPicPr>
          <p:nvPr/>
        </p:nvPicPr>
        <p:blipFill rotWithShape="1">
          <a:blip r:embed="rId5"/>
          <a:srcRect r="24232"/>
          <a:stretch/>
        </p:blipFill>
        <p:spPr>
          <a:xfrm>
            <a:off x="2164804" y="1191860"/>
            <a:ext cx="2889227" cy="3458872"/>
          </a:xfrm>
          <a:prstGeom prst="rect">
            <a:avLst/>
          </a:prstGeom>
        </p:spPr>
      </p:pic>
      <p:pic>
        <p:nvPicPr>
          <p:cNvPr id="12" name="Picture 11">
            <a:extLst>
              <a:ext uri="{FF2B5EF4-FFF2-40B4-BE49-F238E27FC236}">
                <a16:creationId xmlns:a16="http://schemas.microsoft.com/office/drawing/2014/main" id="{7B14FA64-4839-B64B-B815-6D833DA4D298}"/>
              </a:ext>
            </a:extLst>
          </p:cNvPr>
          <p:cNvPicPr>
            <a:picLocks noChangeAspect="1"/>
          </p:cNvPicPr>
          <p:nvPr/>
        </p:nvPicPr>
        <p:blipFill>
          <a:blip r:embed="rId6"/>
          <a:stretch>
            <a:fillRect/>
          </a:stretch>
        </p:blipFill>
        <p:spPr>
          <a:xfrm>
            <a:off x="5558550" y="1191859"/>
            <a:ext cx="3426424" cy="3458871"/>
          </a:xfrm>
          <a:prstGeom prst="rect">
            <a:avLst/>
          </a:prstGeom>
        </p:spPr>
      </p:pic>
      <p:cxnSp>
        <p:nvCxnSpPr>
          <p:cNvPr id="18" name="Straight Arrow Connector 17">
            <a:extLst>
              <a:ext uri="{FF2B5EF4-FFF2-40B4-BE49-F238E27FC236}">
                <a16:creationId xmlns:a16="http://schemas.microsoft.com/office/drawing/2014/main" id="{0284D5FE-E1EA-EC48-9486-3C8BCBA9F01C}"/>
              </a:ext>
            </a:extLst>
          </p:cNvPr>
          <p:cNvCxnSpPr>
            <a:cxnSpLocks/>
            <a:stCxn id="2" idx="3"/>
            <a:endCxn id="12" idx="1"/>
          </p:cNvCxnSpPr>
          <p:nvPr/>
        </p:nvCxnSpPr>
        <p:spPr>
          <a:xfrm flipV="1">
            <a:off x="5054031" y="2921295"/>
            <a:ext cx="504519"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967198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Preparation of Network Data: ETL </a:t>
            </a:r>
            <a:r>
              <a:rPr lang="en" dirty="0">
                <a:sym typeface="Wingdings" pitchFamily="2" charset="2"/>
              </a:rPr>
              <a:t> PCAP</a:t>
            </a:r>
            <a:endParaRPr dirty="0"/>
          </a:p>
        </p:txBody>
      </p:sp>
      <p:pic>
        <p:nvPicPr>
          <p:cNvPr id="3" name="Picture 2">
            <a:extLst>
              <a:ext uri="{FF2B5EF4-FFF2-40B4-BE49-F238E27FC236}">
                <a16:creationId xmlns:a16="http://schemas.microsoft.com/office/drawing/2014/main" id="{E0913FEA-62F6-824E-829C-21D144DC6338}"/>
              </a:ext>
            </a:extLst>
          </p:cNvPr>
          <p:cNvPicPr>
            <a:picLocks noChangeAspect="1"/>
          </p:cNvPicPr>
          <p:nvPr/>
        </p:nvPicPr>
        <p:blipFill>
          <a:blip r:embed="rId3"/>
          <a:stretch>
            <a:fillRect/>
          </a:stretch>
        </p:blipFill>
        <p:spPr>
          <a:xfrm>
            <a:off x="2610305" y="1253152"/>
            <a:ext cx="3923390" cy="3266947"/>
          </a:xfrm>
          <a:prstGeom prst="rect">
            <a:avLst/>
          </a:prstGeom>
        </p:spPr>
      </p:pic>
      <p:sp>
        <p:nvSpPr>
          <p:cNvPr id="8" name="Rectangle 7">
            <a:extLst>
              <a:ext uri="{FF2B5EF4-FFF2-40B4-BE49-F238E27FC236}">
                <a16:creationId xmlns:a16="http://schemas.microsoft.com/office/drawing/2014/main" id="{C424CF7F-0998-5E45-85AF-6D022E8B27C2}"/>
              </a:ext>
            </a:extLst>
          </p:cNvPr>
          <p:cNvSpPr/>
          <p:nvPr/>
        </p:nvSpPr>
        <p:spPr>
          <a:xfrm>
            <a:off x="0" y="4774168"/>
            <a:ext cx="9144000" cy="230832"/>
          </a:xfrm>
          <a:prstGeom prst="rect">
            <a:avLst/>
          </a:prstGeom>
        </p:spPr>
        <p:txBody>
          <a:bodyPr wrap="square">
            <a:spAutoFit/>
          </a:bodyPr>
          <a:lstStyle/>
          <a:p>
            <a:pPr algn="ctr"/>
            <a:r>
              <a:rPr lang="en-US" sz="900" dirty="0">
                <a:hlinkClick r:id="rId4"/>
              </a:rPr>
              <a:t>https://github.com/microsoft/etl2pcapng</a:t>
            </a:r>
            <a:endParaRPr lang="en-US" sz="900" dirty="0"/>
          </a:p>
        </p:txBody>
      </p:sp>
    </p:spTree>
    <p:extLst>
      <p:ext uri="{BB962C8B-B14F-4D97-AF65-F5344CB8AC3E}">
        <p14:creationId xmlns:p14="http://schemas.microsoft.com/office/powerpoint/2010/main" val="1624891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Analysis using Python / Jupyter Notebooks</a:t>
            </a:r>
            <a:endParaRPr dirty="0"/>
          </a:p>
        </p:txBody>
      </p:sp>
      <p:pic>
        <p:nvPicPr>
          <p:cNvPr id="2" name="Picture 1">
            <a:extLst>
              <a:ext uri="{FF2B5EF4-FFF2-40B4-BE49-F238E27FC236}">
                <a16:creationId xmlns:a16="http://schemas.microsoft.com/office/drawing/2014/main" id="{8BA51BB8-F00B-754D-A95B-2AE79077F6C2}"/>
              </a:ext>
            </a:extLst>
          </p:cNvPr>
          <p:cNvPicPr>
            <a:picLocks noChangeAspect="1"/>
          </p:cNvPicPr>
          <p:nvPr/>
        </p:nvPicPr>
        <p:blipFill>
          <a:blip r:embed="rId3"/>
          <a:stretch>
            <a:fillRect/>
          </a:stretch>
        </p:blipFill>
        <p:spPr>
          <a:xfrm>
            <a:off x="882595" y="1189905"/>
            <a:ext cx="7378810" cy="3462783"/>
          </a:xfrm>
          <a:prstGeom prst="rect">
            <a:avLst/>
          </a:prstGeom>
        </p:spPr>
      </p:pic>
    </p:spTree>
    <p:extLst>
      <p:ext uri="{BB962C8B-B14F-4D97-AF65-F5344CB8AC3E}">
        <p14:creationId xmlns:p14="http://schemas.microsoft.com/office/powerpoint/2010/main" val="4018436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a:extLst>
              <a:ext uri="{FF2B5EF4-FFF2-40B4-BE49-F238E27FC236}">
                <a16:creationId xmlns:a16="http://schemas.microsoft.com/office/drawing/2014/main" id="{C4B50F64-2FD7-DB4C-ADC8-40640385DB27}"/>
              </a:ext>
            </a:extLst>
          </p:cNvPr>
          <p:cNvSpPr/>
          <p:nvPr/>
        </p:nvSpPr>
        <p:spPr>
          <a:xfrm>
            <a:off x="526353" y="1851168"/>
            <a:ext cx="983962" cy="4604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.NET application</a:t>
            </a:r>
          </a:p>
        </p:txBody>
      </p:sp>
      <p:sp>
        <p:nvSpPr>
          <p:cNvPr id="68" name="TextBox 67">
            <a:extLst>
              <a:ext uri="{FF2B5EF4-FFF2-40B4-BE49-F238E27FC236}">
                <a16:creationId xmlns:a16="http://schemas.microsoft.com/office/drawing/2014/main" id="{683AEE48-2D57-E347-86BB-AE0DEB23A9AF}"/>
              </a:ext>
            </a:extLst>
          </p:cNvPr>
          <p:cNvSpPr txBox="1"/>
          <p:nvPr/>
        </p:nvSpPr>
        <p:spPr>
          <a:xfrm>
            <a:off x="813791" y="1442549"/>
            <a:ext cx="409086" cy="230832"/>
          </a:xfrm>
          <a:prstGeom prst="rect">
            <a:avLst/>
          </a:prstGeom>
          <a:noFill/>
        </p:spPr>
        <p:txBody>
          <a:bodyPr wrap="none" rtlCol="0">
            <a:spAutoFit/>
          </a:bodyPr>
          <a:lstStyle/>
          <a:p>
            <a:r>
              <a:rPr lang="en-US" sz="900" dirty="0"/>
              <a:t>start</a:t>
            </a:r>
          </a:p>
        </p:txBody>
      </p:sp>
      <p:cxnSp>
        <p:nvCxnSpPr>
          <p:cNvPr id="69" name="Straight Arrow Connector 68">
            <a:extLst>
              <a:ext uri="{FF2B5EF4-FFF2-40B4-BE49-F238E27FC236}">
                <a16:creationId xmlns:a16="http://schemas.microsoft.com/office/drawing/2014/main" id="{FC7AF725-6723-BD47-938C-00F033CFF9E6}"/>
              </a:ext>
            </a:extLst>
          </p:cNvPr>
          <p:cNvCxnSpPr>
            <a:cxnSpLocks/>
            <a:stCxn id="68" idx="2"/>
            <a:endCxn id="67" idx="0"/>
          </p:cNvCxnSpPr>
          <p:nvPr/>
        </p:nvCxnSpPr>
        <p:spPr>
          <a:xfrm>
            <a:off x="1018334" y="1673381"/>
            <a:ext cx="0" cy="177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87766CC-BFC2-8E4D-9F02-2C9D0E96170B}"/>
              </a:ext>
            </a:extLst>
          </p:cNvPr>
          <p:cNvCxnSpPr>
            <a:cxnSpLocks/>
            <a:stCxn id="67" idx="3"/>
            <a:endCxn id="82" idx="1"/>
          </p:cNvCxnSpPr>
          <p:nvPr/>
        </p:nvCxnSpPr>
        <p:spPr>
          <a:xfrm>
            <a:off x="1510315" y="2081413"/>
            <a:ext cx="655160" cy="2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6DAE284-13E9-8047-B731-BE4ACBFF7CF5}"/>
              </a:ext>
            </a:extLst>
          </p:cNvPr>
          <p:cNvSpPr txBox="1"/>
          <p:nvPr/>
        </p:nvSpPr>
        <p:spPr>
          <a:xfrm>
            <a:off x="1607704" y="1851689"/>
            <a:ext cx="460382" cy="230832"/>
          </a:xfrm>
          <a:prstGeom prst="rect">
            <a:avLst/>
          </a:prstGeom>
          <a:noFill/>
        </p:spPr>
        <p:txBody>
          <a:bodyPr wrap="none" rtlCol="0">
            <a:spAutoFit/>
          </a:bodyPr>
          <a:lstStyle/>
          <a:p>
            <a:r>
              <a:rPr lang="en-US" sz="900" dirty="0"/>
              <a:t>loads</a:t>
            </a:r>
          </a:p>
        </p:txBody>
      </p:sp>
      <p:sp>
        <p:nvSpPr>
          <p:cNvPr id="82" name="Rounded Rectangle 81">
            <a:extLst>
              <a:ext uri="{FF2B5EF4-FFF2-40B4-BE49-F238E27FC236}">
                <a16:creationId xmlns:a16="http://schemas.microsoft.com/office/drawing/2014/main" id="{E4C57E08-1BC5-8F49-B58F-3AE966889C33}"/>
              </a:ext>
            </a:extLst>
          </p:cNvPr>
          <p:cNvSpPr/>
          <p:nvPr/>
        </p:nvSpPr>
        <p:spPr>
          <a:xfrm>
            <a:off x="2165475" y="1853971"/>
            <a:ext cx="983962" cy="4604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CLR</a:t>
            </a:r>
          </a:p>
        </p:txBody>
      </p:sp>
      <p:sp>
        <p:nvSpPr>
          <p:cNvPr id="85" name="TextBox 84">
            <a:extLst>
              <a:ext uri="{FF2B5EF4-FFF2-40B4-BE49-F238E27FC236}">
                <a16:creationId xmlns:a16="http://schemas.microsoft.com/office/drawing/2014/main" id="{BDA6E976-4495-4449-9D7B-E1C50FE2AA43}"/>
              </a:ext>
            </a:extLst>
          </p:cNvPr>
          <p:cNvSpPr txBox="1"/>
          <p:nvPr/>
        </p:nvSpPr>
        <p:spPr>
          <a:xfrm>
            <a:off x="3135111" y="1844678"/>
            <a:ext cx="678391" cy="230832"/>
          </a:xfrm>
          <a:prstGeom prst="rect">
            <a:avLst/>
          </a:prstGeom>
          <a:noFill/>
        </p:spPr>
        <p:txBody>
          <a:bodyPr wrap="none" rtlCol="0">
            <a:spAutoFit/>
          </a:bodyPr>
          <a:lstStyle/>
          <a:p>
            <a:r>
              <a:rPr lang="en-US" sz="900" dirty="0"/>
              <a:t>evaluates</a:t>
            </a:r>
          </a:p>
        </p:txBody>
      </p:sp>
      <p:sp>
        <p:nvSpPr>
          <p:cNvPr id="86" name="Rounded Rectangle 85">
            <a:extLst>
              <a:ext uri="{FF2B5EF4-FFF2-40B4-BE49-F238E27FC236}">
                <a16:creationId xmlns:a16="http://schemas.microsoft.com/office/drawing/2014/main" id="{CE1AB303-1A8B-0542-AFE1-C3F7F896B08B}"/>
              </a:ext>
            </a:extLst>
          </p:cNvPr>
          <p:cNvSpPr/>
          <p:nvPr/>
        </p:nvSpPr>
        <p:spPr>
          <a:xfrm>
            <a:off x="3799175" y="1845266"/>
            <a:ext cx="1081351" cy="4604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Environment Variables</a:t>
            </a:r>
          </a:p>
        </p:txBody>
      </p:sp>
      <p:cxnSp>
        <p:nvCxnSpPr>
          <p:cNvPr id="87" name="Straight Arrow Connector 86">
            <a:extLst>
              <a:ext uri="{FF2B5EF4-FFF2-40B4-BE49-F238E27FC236}">
                <a16:creationId xmlns:a16="http://schemas.microsoft.com/office/drawing/2014/main" id="{60D9E37F-194E-C44C-A2B0-C453406C8998}"/>
              </a:ext>
            </a:extLst>
          </p:cNvPr>
          <p:cNvCxnSpPr>
            <a:cxnSpLocks/>
            <a:stCxn id="82" idx="3"/>
            <a:endCxn id="86" idx="1"/>
          </p:cNvCxnSpPr>
          <p:nvPr/>
        </p:nvCxnSpPr>
        <p:spPr>
          <a:xfrm flipV="1">
            <a:off x="3149437" y="2075511"/>
            <a:ext cx="649738" cy="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A32B492-F326-C548-AFAC-6D302C109F73}"/>
              </a:ext>
            </a:extLst>
          </p:cNvPr>
          <p:cNvSpPr txBox="1"/>
          <p:nvPr/>
        </p:nvSpPr>
        <p:spPr>
          <a:xfrm>
            <a:off x="2826814" y="2611033"/>
            <a:ext cx="1513036" cy="338554"/>
          </a:xfrm>
          <a:prstGeom prst="rect">
            <a:avLst/>
          </a:prstGeom>
          <a:noFill/>
        </p:spPr>
        <p:txBody>
          <a:bodyPr wrap="square" lIns="0" rIns="0" rtlCol="0">
            <a:spAutoFit/>
          </a:bodyPr>
          <a:lstStyle/>
          <a:p>
            <a:pPr algn="ctr"/>
            <a:r>
              <a:rPr lang="en-US" sz="800" b="1" dirty="0"/>
              <a:t>COR_ENABLE_PROFILING</a:t>
            </a:r>
            <a:br>
              <a:rPr lang="en-US" sz="800" b="1" dirty="0"/>
            </a:br>
            <a:r>
              <a:rPr lang="en-US" sz="800" dirty="0">
                <a:sym typeface="Wingdings" pitchFamily="2" charset="2"/>
              </a:rPr>
              <a:t>Value set to 1</a:t>
            </a:r>
            <a:endParaRPr lang="en-US" sz="800" b="1" dirty="0"/>
          </a:p>
        </p:txBody>
      </p:sp>
      <p:sp>
        <p:nvSpPr>
          <p:cNvPr id="93" name="TextBox 92">
            <a:extLst>
              <a:ext uri="{FF2B5EF4-FFF2-40B4-BE49-F238E27FC236}">
                <a16:creationId xmlns:a16="http://schemas.microsoft.com/office/drawing/2014/main" id="{F2C880D2-378A-7A44-8E1C-C653F15E1C55}"/>
              </a:ext>
            </a:extLst>
          </p:cNvPr>
          <p:cNvSpPr txBox="1"/>
          <p:nvPr/>
        </p:nvSpPr>
        <p:spPr>
          <a:xfrm>
            <a:off x="4339850" y="2611033"/>
            <a:ext cx="1513036" cy="338554"/>
          </a:xfrm>
          <a:prstGeom prst="rect">
            <a:avLst/>
          </a:prstGeom>
          <a:noFill/>
        </p:spPr>
        <p:txBody>
          <a:bodyPr wrap="square" lIns="0" rIns="0" rtlCol="0">
            <a:spAutoFit/>
          </a:bodyPr>
          <a:lstStyle/>
          <a:p>
            <a:pPr algn="ctr"/>
            <a:r>
              <a:rPr lang="en-US" sz="800" b="1" dirty="0"/>
              <a:t>COR_PROFILER</a:t>
            </a:r>
            <a:br>
              <a:rPr lang="en-US" sz="800" b="1" dirty="0">
                <a:sym typeface="Wingdings" pitchFamily="2" charset="2"/>
              </a:rPr>
            </a:br>
            <a:r>
              <a:rPr lang="en-US" sz="800" dirty="0">
                <a:sym typeface="Wingdings" pitchFamily="2" charset="2"/>
              </a:rPr>
              <a:t>Class Id (CLSID) to identify DLL</a:t>
            </a:r>
            <a:endParaRPr lang="en-US" sz="800" b="1" dirty="0"/>
          </a:p>
        </p:txBody>
      </p:sp>
      <p:sp>
        <p:nvSpPr>
          <p:cNvPr id="2" name="Title 1">
            <a:extLst>
              <a:ext uri="{FF2B5EF4-FFF2-40B4-BE49-F238E27FC236}">
                <a16:creationId xmlns:a16="http://schemas.microsoft.com/office/drawing/2014/main" id="{4FDCF87F-BDDA-C540-8EC0-9E09F0000616}"/>
              </a:ext>
            </a:extLst>
          </p:cNvPr>
          <p:cNvSpPr>
            <a:spLocks noGrp="1"/>
          </p:cNvSpPr>
          <p:nvPr>
            <p:ph type="title"/>
          </p:nvPr>
        </p:nvSpPr>
        <p:spPr/>
        <p:txBody>
          <a:bodyPr>
            <a:normAutofit fontScale="90000"/>
          </a:bodyPr>
          <a:lstStyle/>
          <a:p>
            <a:r>
              <a:rPr lang="en-US" dirty="0"/>
              <a:t>How does CLR Profiler work?</a:t>
            </a:r>
          </a:p>
        </p:txBody>
      </p:sp>
      <p:sp>
        <p:nvSpPr>
          <p:cNvPr id="37" name="TextBox 36">
            <a:extLst>
              <a:ext uri="{FF2B5EF4-FFF2-40B4-BE49-F238E27FC236}">
                <a16:creationId xmlns:a16="http://schemas.microsoft.com/office/drawing/2014/main" id="{E9259D07-A40A-5B4F-9A8B-423413779E8F}"/>
              </a:ext>
            </a:extLst>
          </p:cNvPr>
          <p:cNvSpPr txBox="1"/>
          <p:nvPr/>
        </p:nvSpPr>
        <p:spPr>
          <a:xfrm>
            <a:off x="710469" y="3538877"/>
            <a:ext cx="7723062" cy="738664"/>
          </a:xfrm>
          <a:prstGeom prst="rect">
            <a:avLst/>
          </a:prstGeom>
          <a:noFill/>
        </p:spPr>
        <p:txBody>
          <a:bodyPr wrap="square" rtlCol="0">
            <a:spAutoFit/>
          </a:bodyPr>
          <a:lstStyle/>
          <a:p>
            <a:pPr algn="ctr"/>
            <a:r>
              <a:rPr lang="en-US" b="1" dirty="0"/>
              <a:t>“To profile a CLR application, you must set the COR_ENABLE_PROFILING and COR_PROFILER environment variables before you run the application. You must also make sure that the profiler DLL is registered”</a:t>
            </a:r>
          </a:p>
        </p:txBody>
      </p:sp>
      <p:sp>
        <p:nvSpPr>
          <p:cNvPr id="4" name="Diamond 3">
            <a:extLst>
              <a:ext uri="{FF2B5EF4-FFF2-40B4-BE49-F238E27FC236}">
                <a16:creationId xmlns:a16="http://schemas.microsoft.com/office/drawing/2014/main" id="{590DD5AA-790C-A049-A517-E9C41A2E6907}"/>
              </a:ext>
            </a:extLst>
          </p:cNvPr>
          <p:cNvSpPr/>
          <p:nvPr/>
        </p:nvSpPr>
        <p:spPr>
          <a:xfrm>
            <a:off x="5930278" y="1605586"/>
            <a:ext cx="1146624" cy="953870"/>
          </a:xfrm>
          <a:prstGeom prst="diamond">
            <a:avLst/>
          </a:prstGeom>
        </p:spPr>
        <p:style>
          <a:lnRef idx="1">
            <a:schemeClr val="accent4"/>
          </a:lnRef>
          <a:fillRef idx="2">
            <a:schemeClr val="accent4"/>
          </a:fillRef>
          <a:effectRef idx="1">
            <a:schemeClr val="accent4"/>
          </a:effectRef>
          <a:fontRef idx="minor">
            <a:schemeClr val="dk1"/>
          </a:fontRef>
        </p:style>
        <p:txBody>
          <a:bodyPr wrap="none" lIns="0" rIns="0" rtlCol="0" anchor="ctr"/>
          <a:lstStyle/>
          <a:p>
            <a:pPr algn="ctr"/>
            <a:r>
              <a:rPr lang="en-US" sz="1200" dirty="0"/>
              <a:t>If variables</a:t>
            </a:r>
            <a:br>
              <a:rPr lang="en-US" sz="1200" dirty="0"/>
            </a:br>
            <a:r>
              <a:rPr lang="en-US" sz="1200" dirty="0"/>
              <a:t>are set</a:t>
            </a:r>
          </a:p>
        </p:txBody>
      </p:sp>
      <p:cxnSp>
        <p:nvCxnSpPr>
          <p:cNvPr id="57" name="Straight Arrow Connector 56">
            <a:extLst>
              <a:ext uri="{FF2B5EF4-FFF2-40B4-BE49-F238E27FC236}">
                <a16:creationId xmlns:a16="http://schemas.microsoft.com/office/drawing/2014/main" id="{448E3933-9EBC-C64B-A1D4-CFE2911FB783}"/>
              </a:ext>
            </a:extLst>
          </p:cNvPr>
          <p:cNvCxnSpPr>
            <a:cxnSpLocks/>
            <a:stCxn id="86" idx="2"/>
            <a:endCxn id="92" idx="0"/>
          </p:cNvCxnSpPr>
          <p:nvPr/>
        </p:nvCxnSpPr>
        <p:spPr>
          <a:xfrm flipH="1">
            <a:off x="3583332" y="2305755"/>
            <a:ext cx="756519" cy="30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5E92EDC-4EC7-354F-AF36-87E3B12DD995}"/>
              </a:ext>
            </a:extLst>
          </p:cNvPr>
          <p:cNvCxnSpPr>
            <a:cxnSpLocks/>
            <a:stCxn id="86" idx="2"/>
            <a:endCxn id="93" idx="0"/>
          </p:cNvCxnSpPr>
          <p:nvPr/>
        </p:nvCxnSpPr>
        <p:spPr>
          <a:xfrm>
            <a:off x="4339851" y="2305755"/>
            <a:ext cx="756517" cy="305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FBB1CF1-58A4-514F-863D-9063A5D47B87}"/>
              </a:ext>
            </a:extLst>
          </p:cNvPr>
          <p:cNvCxnSpPr>
            <a:cxnSpLocks/>
            <a:stCxn id="86" idx="3"/>
            <a:endCxn id="4" idx="1"/>
          </p:cNvCxnSpPr>
          <p:nvPr/>
        </p:nvCxnSpPr>
        <p:spPr>
          <a:xfrm>
            <a:off x="4880526" y="2075511"/>
            <a:ext cx="1049752" cy="7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6E2DCE-584E-1F46-A927-72242D931532}"/>
              </a:ext>
            </a:extLst>
          </p:cNvPr>
          <p:cNvCxnSpPr>
            <a:cxnSpLocks/>
            <a:stCxn id="4" idx="3"/>
            <a:endCxn id="71" idx="1"/>
          </p:cNvCxnSpPr>
          <p:nvPr/>
        </p:nvCxnSpPr>
        <p:spPr>
          <a:xfrm>
            <a:off x="7076902" y="2082521"/>
            <a:ext cx="603765" cy="2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a:extLst>
              <a:ext uri="{FF2B5EF4-FFF2-40B4-BE49-F238E27FC236}">
                <a16:creationId xmlns:a16="http://schemas.microsoft.com/office/drawing/2014/main" id="{6C13E60B-6C54-7641-BE02-35A3A559DC03}"/>
              </a:ext>
            </a:extLst>
          </p:cNvPr>
          <p:cNvSpPr/>
          <p:nvPr/>
        </p:nvSpPr>
        <p:spPr>
          <a:xfrm>
            <a:off x="7680667" y="1854420"/>
            <a:ext cx="1081351" cy="4604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Profiler DLL</a:t>
            </a:r>
          </a:p>
        </p:txBody>
      </p:sp>
      <p:sp>
        <p:nvSpPr>
          <p:cNvPr id="73" name="TextBox 72">
            <a:extLst>
              <a:ext uri="{FF2B5EF4-FFF2-40B4-BE49-F238E27FC236}">
                <a16:creationId xmlns:a16="http://schemas.microsoft.com/office/drawing/2014/main" id="{BFC37B59-2487-4E4F-9CDE-2BCBA3380387}"/>
              </a:ext>
            </a:extLst>
          </p:cNvPr>
          <p:cNvSpPr txBox="1"/>
          <p:nvPr/>
        </p:nvSpPr>
        <p:spPr>
          <a:xfrm>
            <a:off x="7148593" y="1851689"/>
            <a:ext cx="460382" cy="230832"/>
          </a:xfrm>
          <a:prstGeom prst="rect">
            <a:avLst/>
          </a:prstGeom>
          <a:noFill/>
        </p:spPr>
        <p:txBody>
          <a:bodyPr wrap="none" rtlCol="0">
            <a:spAutoFit/>
          </a:bodyPr>
          <a:lstStyle/>
          <a:p>
            <a:r>
              <a:rPr lang="en-US" sz="900" dirty="0"/>
              <a:t>loads</a:t>
            </a:r>
          </a:p>
        </p:txBody>
      </p:sp>
      <p:sp>
        <p:nvSpPr>
          <p:cNvPr id="46" name="Rectangle 45">
            <a:extLst>
              <a:ext uri="{FF2B5EF4-FFF2-40B4-BE49-F238E27FC236}">
                <a16:creationId xmlns:a16="http://schemas.microsoft.com/office/drawing/2014/main" id="{946928D4-1D18-CD46-A6C9-CF43EA7EA132}"/>
              </a:ext>
            </a:extLst>
          </p:cNvPr>
          <p:cNvSpPr/>
          <p:nvPr/>
        </p:nvSpPr>
        <p:spPr>
          <a:xfrm>
            <a:off x="0" y="4912668"/>
            <a:ext cx="9144000" cy="230832"/>
          </a:xfrm>
          <a:prstGeom prst="rect">
            <a:avLst/>
          </a:prstGeom>
        </p:spPr>
        <p:txBody>
          <a:bodyPr wrap="square">
            <a:spAutoFit/>
          </a:bodyPr>
          <a:lstStyle/>
          <a:p>
            <a:pPr algn="ctr"/>
            <a:r>
              <a:rPr lang="en-US" sz="900" dirty="0">
                <a:hlinkClick r:id="rId2"/>
              </a:rPr>
              <a:t>https://docs.microsoft.com/en-us/dotnet/framework/unmanaged-api/profiling/setting-up-a-profiling-environment</a:t>
            </a:r>
            <a:endParaRPr lang="en-US" sz="900" dirty="0"/>
          </a:p>
        </p:txBody>
      </p:sp>
    </p:spTree>
    <p:extLst>
      <p:ext uri="{BB962C8B-B14F-4D97-AF65-F5344CB8AC3E}">
        <p14:creationId xmlns:p14="http://schemas.microsoft.com/office/powerpoint/2010/main" val="45425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Analysis: Before Rebooting </a:t>
            </a:r>
            <a:endParaRPr dirty="0"/>
          </a:p>
        </p:txBody>
      </p:sp>
      <p:pic>
        <p:nvPicPr>
          <p:cNvPr id="176" name="Google Shape;176;p22"/>
          <p:cNvPicPr preferRelativeResize="0"/>
          <p:nvPr/>
        </p:nvPicPr>
        <p:blipFill>
          <a:blip r:embed="rId3">
            <a:alphaModFix/>
          </a:blip>
          <a:stretch>
            <a:fillRect/>
          </a:stretch>
        </p:blipFill>
        <p:spPr>
          <a:xfrm>
            <a:off x="1586750" y="1198750"/>
            <a:ext cx="5970499" cy="3731574"/>
          </a:xfrm>
          <a:prstGeom prst="rect">
            <a:avLst/>
          </a:prstGeom>
          <a:noFill/>
          <a:ln>
            <a:noFill/>
          </a:ln>
        </p:spPr>
      </p:pic>
    </p:spTree>
    <p:extLst>
      <p:ext uri="{BB962C8B-B14F-4D97-AF65-F5344CB8AC3E}">
        <p14:creationId xmlns:p14="http://schemas.microsoft.com/office/powerpoint/2010/main" val="1232770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Adversary Simulation: Persistence</a:t>
            </a:r>
            <a:endParaRPr dirty="0"/>
          </a:p>
        </p:txBody>
      </p:sp>
      <p:cxnSp>
        <p:nvCxnSpPr>
          <p:cNvPr id="150" name="Google Shape;150;p21"/>
          <p:cNvCxnSpPr/>
          <p:nvPr/>
        </p:nvCxnSpPr>
        <p:spPr>
          <a:xfrm>
            <a:off x="4572000" y="1133059"/>
            <a:ext cx="0" cy="3587700"/>
          </a:xfrm>
          <a:prstGeom prst="straightConnector1">
            <a:avLst/>
          </a:prstGeom>
          <a:noFill/>
          <a:ln w="28575" cap="flat" cmpd="sng">
            <a:solidFill>
              <a:schemeClr val="dk2"/>
            </a:solidFill>
            <a:prstDash val="solid"/>
            <a:round/>
            <a:headEnd type="none" w="med" len="med"/>
            <a:tailEnd type="none" w="med" len="med"/>
          </a:ln>
        </p:spPr>
      </p:cxnSp>
      <p:sp>
        <p:nvSpPr>
          <p:cNvPr id="151" name="Google Shape;151;p21"/>
          <p:cNvSpPr txBox="1"/>
          <p:nvPr/>
        </p:nvSpPr>
        <p:spPr>
          <a:xfrm>
            <a:off x="1184748" y="1444483"/>
            <a:ext cx="1918477"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Before rebooting workstation</a:t>
            </a:r>
            <a:endParaRPr sz="1800" b="1" dirty="0">
              <a:latin typeface="Source Sans Pro"/>
              <a:ea typeface="Source Sans Pro"/>
              <a:cs typeface="Source Sans Pro"/>
              <a:sym typeface="Source Sans Pro"/>
            </a:endParaRPr>
          </a:p>
        </p:txBody>
      </p:sp>
      <p:sp>
        <p:nvSpPr>
          <p:cNvPr id="152" name="Google Shape;152;p21"/>
          <p:cNvSpPr txBox="1"/>
          <p:nvPr/>
        </p:nvSpPr>
        <p:spPr>
          <a:xfrm>
            <a:off x="6040775" y="1444483"/>
            <a:ext cx="1845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After rebooting workstation</a:t>
            </a:r>
            <a:endParaRPr sz="1800" b="1" dirty="0">
              <a:latin typeface="Source Sans Pro"/>
              <a:ea typeface="Source Sans Pro"/>
              <a:cs typeface="Source Sans Pro"/>
              <a:sym typeface="Source Sans Pro"/>
            </a:endParaRPr>
          </a:p>
        </p:txBody>
      </p:sp>
      <p:sp>
        <p:nvSpPr>
          <p:cNvPr id="24" name="Google Shape;102;p19">
            <a:extLst>
              <a:ext uri="{FF2B5EF4-FFF2-40B4-BE49-F238E27FC236}">
                <a16:creationId xmlns:a16="http://schemas.microsoft.com/office/drawing/2014/main" id="{EBF8E2D4-37CF-364C-903E-741B3B9E783B}"/>
              </a:ext>
            </a:extLst>
          </p:cNvPr>
          <p:cNvSpPr/>
          <p:nvPr/>
        </p:nvSpPr>
        <p:spPr>
          <a:xfrm>
            <a:off x="3089432" y="2220293"/>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Registry Key</a:t>
            </a:r>
            <a:endParaRPr/>
          </a:p>
        </p:txBody>
      </p:sp>
      <p:sp>
        <p:nvSpPr>
          <p:cNvPr id="25" name="Google Shape;103;p19">
            <a:extLst>
              <a:ext uri="{FF2B5EF4-FFF2-40B4-BE49-F238E27FC236}">
                <a16:creationId xmlns:a16="http://schemas.microsoft.com/office/drawing/2014/main" id="{9BB02311-6924-B642-967D-8B12DBCB0A72}"/>
              </a:ext>
            </a:extLst>
          </p:cNvPr>
          <p:cNvSpPr/>
          <p:nvPr/>
        </p:nvSpPr>
        <p:spPr>
          <a:xfrm>
            <a:off x="3089432" y="3130097"/>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Registry Key Value</a:t>
            </a:r>
            <a:endParaRPr/>
          </a:p>
        </p:txBody>
      </p:sp>
      <p:sp>
        <p:nvSpPr>
          <p:cNvPr id="26" name="Google Shape;105;p19">
            <a:extLst>
              <a:ext uri="{FF2B5EF4-FFF2-40B4-BE49-F238E27FC236}">
                <a16:creationId xmlns:a16="http://schemas.microsoft.com/office/drawing/2014/main" id="{7E3B043D-61D9-114A-B54F-783CF7FE7972}"/>
              </a:ext>
            </a:extLst>
          </p:cNvPr>
          <p:cNvSpPr txBox="1"/>
          <p:nvPr/>
        </p:nvSpPr>
        <p:spPr>
          <a:xfrm>
            <a:off x="1511862" y="2859366"/>
            <a:ext cx="1009894"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or modified</a:t>
            </a:r>
            <a:endParaRPr dirty="0">
              <a:latin typeface="Source Sans Pro"/>
              <a:ea typeface="Source Sans Pro"/>
              <a:cs typeface="Source Sans Pro"/>
              <a:sym typeface="Source Sans Pro"/>
            </a:endParaRPr>
          </a:p>
        </p:txBody>
      </p:sp>
      <p:sp>
        <p:nvSpPr>
          <p:cNvPr id="27" name="Google Shape;106;p19">
            <a:extLst>
              <a:ext uri="{FF2B5EF4-FFF2-40B4-BE49-F238E27FC236}">
                <a16:creationId xmlns:a16="http://schemas.microsoft.com/office/drawing/2014/main" id="{AB91A5E7-1945-6645-8804-5B9E15FB4CCF}"/>
              </a:ext>
            </a:extLst>
          </p:cNvPr>
          <p:cNvSpPr/>
          <p:nvPr/>
        </p:nvSpPr>
        <p:spPr>
          <a:xfrm>
            <a:off x="3089432" y="3975746"/>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DLL</a:t>
            </a:r>
            <a:endParaRPr/>
          </a:p>
        </p:txBody>
      </p:sp>
      <p:sp>
        <p:nvSpPr>
          <p:cNvPr id="28" name="Google Shape;111;p19">
            <a:extLst>
              <a:ext uri="{FF2B5EF4-FFF2-40B4-BE49-F238E27FC236}">
                <a16:creationId xmlns:a16="http://schemas.microsoft.com/office/drawing/2014/main" id="{624689BE-945B-3A44-BC15-9E59701FD6C6}"/>
              </a:ext>
            </a:extLst>
          </p:cNvPr>
          <p:cNvSpPr/>
          <p:nvPr/>
        </p:nvSpPr>
        <p:spPr>
          <a:xfrm>
            <a:off x="7615512" y="3592486"/>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Ip</a:t>
            </a:r>
            <a:endParaRPr dirty="0"/>
          </a:p>
        </p:txBody>
      </p:sp>
      <p:cxnSp>
        <p:nvCxnSpPr>
          <p:cNvPr id="29" name="Curved Connector 28">
            <a:extLst>
              <a:ext uri="{FF2B5EF4-FFF2-40B4-BE49-F238E27FC236}">
                <a16:creationId xmlns:a16="http://schemas.microsoft.com/office/drawing/2014/main" id="{2DF82FD4-C76C-7440-A8C5-7A268791A0A7}"/>
              </a:ext>
            </a:extLst>
          </p:cNvPr>
          <p:cNvCxnSpPr>
            <a:cxnSpLocks/>
            <a:stCxn id="26" idx="3"/>
            <a:endCxn id="24" idx="1"/>
          </p:cNvCxnSpPr>
          <p:nvPr/>
        </p:nvCxnSpPr>
        <p:spPr>
          <a:xfrm flipV="1">
            <a:off x="2521756" y="2531993"/>
            <a:ext cx="567676" cy="45087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0" name="Curved Connector 29">
            <a:extLst>
              <a:ext uri="{FF2B5EF4-FFF2-40B4-BE49-F238E27FC236}">
                <a16:creationId xmlns:a16="http://schemas.microsoft.com/office/drawing/2014/main" id="{EBE6616F-0FD8-544E-98E8-6E2545E02779}"/>
              </a:ext>
            </a:extLst>
          </p:cNvPr>
          <p:cNvCxnSpPr>
            <a:cxnSpLocks/>
            <a:stCxn id="26" idx="3"/>
            <a:endCxn id="25" idx="1"/>
          </p:cNvCxnSpPr>
          <p:nvPr/>
        </p:nvCxnSpPr>
        <p:spPr>
          <a:xfrm>
            <a:off x="2521756" y="2982870"/>
            <a:ext cx="567676" cy="45892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sp>
        <p:nvSpPr>
          <p:cNvPr id="31" name="Google Shape;101;p19">
            <a:extLst>
              <a:ext uri="{FF2B5EF4-FFF2-40B4-BE49-F238E27FC236}">
                <a16:creationId xmlns:a16="http://schemas.microsoft.com/office/drawing/2014/main" id="{C390B7C3-4C3A-B04F-924A-D952D2449E09}"/>
              </a:ext>
            </a:extLst>
          </p:cNvPr>
          <p:cNvSpPr/>
          <p:nvPr/>
        </p:nvSpPr>
        <p:spPr>
          <a:xfrm>
            <a:off x="271676" y="3322855"/>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sp>
        <p:nvSpPr>
          <p:cNvPr id="32" name="Google Shape;105;p19">
            <a:extLst>
              <a:ext uri="{FF2B5EF4-FFF2-40B4-BE49-F238E27FC236}">
                <a16:creationId xmlns:a16="http://schemas.microsoft.com/office/drawing/2014/main" id="{81AE2F0D-EC5F-F34C-97D6-E26E517D6CA7}"/>
              </a:ext>
            </a:extLst>
          </p:cNvPr>
          <p:cNvSpPr txBox="1"/>
          <p:nvPr/>
        </p:nvSpPr>
        <p:spPr>
          <a:xfrm>
            <a:off x="1510156" y="416394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endParaRPr dirty="0">
              <a:latin typeface="Source Sans Pro"/>
              <a:ea typeface="Source Sans Pro"/>
              <a:cs typeface="Source Sans Pro"/>
              <a:sym typeface="Source Sans Pro"/>
            </a:endParaRPr>
          </a:p>
        </p:txBody>
      </p:sp>
      <p:cxnSp>
        <p:nvCxnSpPr>
          <p:cNvPr id="34" name="Straight Arrow Connector 33">
            <a:extLst>
              <a:ext uri="{FF2B5EF4-FFF2-40B4-BE49-F238E27FC236}">
                <a16:creationId xmlns:a16="http://schemas.microsoft.com/office/drawing/2014/main" id="{970C2280-F37E-CA41-B6E0-E8F1C66B8395}"/>
              </a:ext>
            </a:extLst>
          </p:cNvPr>
          <p:cNvCxnSpPr>
            <a:cxnSpLocks/>
            <a:stCxn id="32" idx="3"/>
            <a:endCxn id="27" idx="1"/>
          </p:cNvCxnSpPr>
          <p:nvPr/>
        </p:nvCxnSpPr>
        <p:spPr>
          <a:xfrm>
            <a:off x="2521756" y="4287446"/>
            <a:ext cx="5676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5" name="Google Shape;105;p19">
            <a:extLst>
              <a:ext uri="{FF2B5EF4-FFF2-40B4-BE49-F238E27FC236}">
                <a16:creationId xmlns:a16="http://schemas.microsoft.com/office/drawing/2014/main" id="{8F756A47-E1B0-F34C-8AB9-E8C9AB9EB3E0}"/>
              </a:ext>
            </a:extLst>
          </p:cNvPr>
          <p:cNvSpPr txBox="1"/>
          <p:nvPr/>
        </p:nvSpPr>
        <p:spPr>
          <a:xfrm>
            <a:off x="6040775" y="378068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connected to </a:t>
            </a:r>
            <a:endParaRPr dirty="0">
              <a:latin typeface="Source Sans Pro"/>
              <a:ea typeface="Source Sans Pro"/>
              <a:cs typeface="Source Sans Pro"/>
              <a:sym typeface="Source Sans Pro"/>
            </a:endParaRPr>
          </a:p>
        </p:txBody>
      </p:sp>
      <p:cxnSp>
        <p:nvCxnSpPr>
          <p:cNvPr id="36" name="Straight Arrow Connector 35">
            <a:extLst>
              <a:ext uri="{FF2B5EF4-FFF2-40B4-BE49-F238E27FC236}">
                <a16:creationId xmlns:a16="http://schemas.microsoft.com/office/drawing/2014/main" id="{96BD8DC1-A4C9-7D4A-997B-BCF266BEC96D}"/>
              </a:ext>
            </a:extLst>
          </p:cNvPr>
          <p:cNvCxnSpPr>
            <a:cxnSpLocks/>
            <a:stCxn id="35" idx="3"/>
            <a:endCxn id="28" idx="1"/>
          </p:cNvCxnSpPr>
          <p:nvPr/>
        </p:nvCxnSpPr>
        <p:spPr>
          <a:xfrm>
            <a:off x="7052375" y="3904186"/>
            <a:ext cx="56313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7" name="Curved Connector 36">
            <a:extLst>
              <a:ext uri="{FF2B5EF4-FFF2-40B4-BE49-F238E27FC236}">
                <a16:creationId xmlns:a16="http://schemas.microsoft.com/office/drawing/2014/main" id="{F185E32A-FC49-CC41-B081-F2C7964FF1A1}"/>
              </a:ext>
            </a:extLst>
          </p:cNvPr>
          <p:cNvCxnSpPr>
            <a:stCxn id="26" idx="1"/>
            <a:endCxn id="31" idx="0"/>
          </p:cNvCxnSpPr>
          <p:nvPr/>
        </p:nvCxnSpPr>
        <p:spPr>
          <a:xfrm rot="10800000" flipV="1">
            <a:off x="777476" y="2982869"/>
            <a:ext cx="734386" cy="339985"/>
          </a:xfrm>
          <a:prstGeom prst="curvedConnector2">
            <a:avLst/>
          </a:prstGeom>
        </p:spPr>
        <p:style>
          <a:lnRef idx="2">
            <a:schemeClr val="accent5"/>
          </a:lnRef>
          <a:fillRef idx="0">
            <a:schemeClr val="accent5"/>
          </a:fillRef>
          <a:effectRef idx="1">
            <a:schemeClr val="accent5"/>
          </a:effectRef>
          <a:fontRef idx="minor">
            <a:schemeClr val="tx1"/>
          </a:fontRef>
        </p:style>
      </p:cxnSp>
      <p:cxnSp>
        <p:nvCxnSpPr>
          <p:cNvPr id="38" name="Curved Connector 37">
            <a:extLst>
              <a:ext uri="{FF2B5EF4-FFF2-40B4-BE49-F238E27FC236}">
                <a16:creationId xmlns:a16="http://schemas.microsoft.com/office/drawing/2014/main" id="{F6BB8205-94C4-9B46-AA08-DDB70C52F053}"/>
              </a:ext>
            </a:extLst>
          </p:cNvPr>
          <p:cNvCxnSpPr>
            <a:cxnSpLocks/>
            <a:stCxn id="35" idx="1"/>
            <a:endCxn id="41" idx="2"/>
          </p:cNvCxnSpPr>
          <p:nvPr/>
        </p:nvCxnSpPr>
        <p:spPr>
          <a:xfrm rot="10800000">
            <a:off x="5477639" y="3644006"/>
            <a:ext cx="563137" cy="26018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41" name="Google Shape;101;p19">
            <a:extLst>
              <a:ext uri="{FF2B5EF4-FFF2-40B4-BE49-F238E27FC236}">
                <a16:creationId xmlns:a16="http://schemas.microsoft.com/office/drawing/2014/main" id="{520C6454-3485-9645-9065-907AB08904D5}"/>
              </a:ext>
            </a:extLst>
          </p:cNvPr>
          <p:cNvSpPr/>
          <p:nvPr/>
        </p:nvSpPr>
        <p:spPr>
          <a:xfrm>
            <a:off x="4971838" y="3020605"/>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cxnSp>
        <p:nvCxnSpPr>
          <p:cNvPr id="47" name="Curved Connector 46">
            <a:extLst>
              <a:ext uri="{FF2B5EF4-FFF2-40B4-BE49-F238E27FC236}">
                <a16:creationId xmlns:a16="http://schemas.microsoft.com/office/drawing/2014/main" id="{803594ED-B095-0540-89D8-1A4C2D15B298}"/>
              </a:ext>
            </a:extLst>
          </p:cNvPr>
          <p:cNvCxnSpPr>
            <a:cxnSpLocks/>
            <a:stCxn id="32" idx="1"/>
            <a:endCxn id="31" idx="2"/>
          </p:cNvCxnSpPr>
          <p:nvPr/>
        </p:nvCxnSpPr>
        <p:spPr>
          <a:xfrm rot="10800000">
            <a:off x="777476" y="3946256"/>
            <a:ext cx="732680" cy="34119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58" name="Google Shape;106;p19">
            <a:extLst>
              <a:ext uri="{FF2B5EF4-FFF2-40B4-BE49-F238E27FC236}">
                <a16:creationId xmlns:a16="http://schemas.microsoft.com/office/drawing/2014/main" id="{E2993821-FC0D-4941-9DF3-E89A6BED818F}"/>
              </a:ext>
            </a:extLst>
          </p:cNvPr>
          <p:cNvSpPr/>
          <p:nvPr/>
        </p:nvSpPr>
        <p:spPr>
          <a:xfrm>
            <a:off x="7610555" y="2489838"/>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DLL</a:t>
            </a:r>
            <a:endParaRPr/>
          </a:p>
        </p:txBody>
      </p:sp>
      <p:cxnSp>
        <p:nvCxnSpPr>
          <p:cNvPr id="61" name="Curved Connector 60">
            <a:extLst>
              <a:ext uri="{FF2B5EF4-FFF2-40B4-BE49-F238E27FC236}">
                <a16:creationId xmlns:a16="http://schemas.microsoft.com/office/drawing/2014/main" id="{9686AE0D-D863-044C-8CA7-031C9685FE82}"/>
              </a:ext>
            </a:extLst>
          </p:cNvPr>
          <p:cNvCxnSpPr>
            <a:cxnSpLocks/>
            <a:stCxn id="64" idx="1"/>
            <a:endCxn id="41" idx="0"/>
          </p:cNvCxnSpPr>
          <p:nvPr/>
        </p:nvCxnSpPr>
        <p:spPr>
          <a:xfrm rot="10800000" flipV="1">
            <a:off x="5477639" y="2801211"/>
            <a:ext cx="563137" cy="219394"/>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64" name="Google Shape;105;p19">
            <a:extLst>
              <a:ext uri="{FF2B5EF4-FFF2-40B4-BE49-F238E27FC236}">
                <a16:creationId xmlns:a16="http://schemas.microsoft.com/office/drawing/2014/main" id="{31954655-3294-1344-88DA-3517F68BFD60}"/>
              </a:ext>
            </a:extLst>
          </p:cNvPr>
          <p:cNvSpPr txBox="1"/>
          <p:nvPr/>
        </p:nvSpPr>
        <p:spPr>
          <a:xfrm>
            <a:off x="6040775" y="2677707"/>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loaded</a:t>
            </a:r>
            <a:endParaRPr dirty="0">
              <a:latin typeface="Source Sans Pro"/>
              <a:ea typeface="Source Sans Pro"/>
              <a:cs typeface="Source Sans Pro"/>
              <a:sym typeface="Source Sans Pro"/>
            </a:endParaRPr>
          </a:p>
        </p:txBody>
      </p:sp>
      <p:cxnSp>
        <p:nvCxnSpPr>
          <p:cNvPr id="65" name="Straight Arrow Connector 64">
            <a:extLst>
              <a:ext uri="{FF2B5EF4-FFF2-40B4-BE49-F238E27FC236}">
                <a16:creationId xmlns:a16="http://schemas.microsoft.com/office/drawing/2014/main" id="{D788112A-E4BB-9D4A-8601-D06FE931BCB2}"/>
              </a:ext>
            </a:extLst>
          </p:cNvPr>
          <p:cNvCxnSpPr>
            <a:cxnSpLocks/>
            <a:stCxn id="64" idx="3"/>
            <a:endCxn id="58" idx="1"/>
          </p:cNvCxnSpPr>
          <p:nvPr/>
        </p:nvCxnSpPr>
        <p:spPr>
          <a:xfrm>
            <a:off x="7052375" y="2801211"/>
            <a:ext cx="558180" cy="32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434857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1) Looking for Modification of Registry Keys</a:t>
            </a:r>
            <a:endParaRPr dirty="0"/>
          </a:p>
        </p:txBody>
      </p:sp>
      <p:sp>
        <p:nvSpPr>
          <p:cNvPr id="195" name="Google Shape;195;p24"/>
          <p:cNvSpPr txBox="1"/>
          <p:nvPr/>
        </p:nvSpPr>
        <p:spPr>
          <a:xfrm>
            <a:off x="100750" y="120325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Sysmon event 13 (Registry key value modification)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198" name="Google Shape;198;p24"/>
          <p:cNvPicPr preferRelativeResize="0"/>
          <p:nvPr/>
        </p:nvPicPr>
        <p:blipFill>
          <a:blip r:embed="rId3">
            <a:alphaModFix/>
          </a:blip>
          <a:stretch>
            <a:fillRect/>
          </a:stretch>
        </p:blipFill>
        <p:spPr>
          <a:xfrm>
            <a:off x="100750" y="1603450"/>
            <a:ext cx="8718925" cy="1053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1) Looking for Modification of Registry Keys</a:t>
            </a:r>
            <a:endParaRPr dirty="0"/>
          </a:p>
        </p:txBody>
      </p:sp>
      <p:sp>
        <p:nvSpPr>
          <p:cNvPr id="196" name="Google Shape;196;p24"/>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3: </a:t>
            </a:r>
            <a:r>
              <a:rPr lang="en" b="1" dirty="0">
                <a:latin typeface="Source Sans Pro"/>
                <a:ea typeface="Source Sans Pro"/>
                <a:cs typeface="Source Sans Pro"/>
                <a:sym typeface="Source Sans Pro"/>
              </a:rPr>
              <a:t>No Registry keys modification events (COR_PROFILER) were collected</a:t>
            </a:r>
            <a:r>
              <a:rPr lang="en" dirty="0">
                <a:latin typeface="Source Sans Pro"/>
                <a:ea typeface="Source Sans Pro"/>
                <a:cs typeface="Source Sans Pro"/>
                <a:sym typeface="Source Sans Pro"/>
              </a:rPr>
              <a:t> </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198" name="Google Shape;198;p24"/>
          <p:cNvPicPr preferRelativeResize="0"/>
          <p:nvPr/>
        </p:nvPicPr>
        <p:blipFill>
          <a:blip r:embed="rId3">
            <a:alphaModFix/>
          </a:blip>
          <a:stretch>
            <a:fillRect/>
          </a:stretch>
        </p:blipFill>
        <p:spPr>
          <a:xfrm>
            <a:off x="100750" y="1603450"/>
            <a:ext cx="8718925" cy="1053700"/>
          </a:xfrm>
          <a:prstGeom prst="rect">
            <a:avLst/>
          </a:prstGeom>
          <a:noFill/>
          <a:ln>
            <a:noFill/>
          </a:ln>
        </p:spPr>
      </p:pic>
      <p:pic>
        <p:nvPicPr>
          <p:cNvPr id="18434" name="Picture 2" descr="Thinking Face on Apple iOS 14.6">
            <a:extLst>
              <a:ext uri="{FF2B5EF4-FFF2-40B4-BE49-F238E27FC236}">
                <a16:creationId xmlns:a16="http://schemas.microsoft.com/office/drawing/2014/main" id="{78ED3746-FC1E-824F-852A-A2208863B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591173"/>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95;p24">
            <a:extLst>
              <a:ext uri="{FF2B5EF4-FFF2-40B4-BE49-F238E27FC236}">
                <a16:creationId xmlns:a16="http://schemas.microsoft.com/office/drawing/2014/main" id="{F9FFCD29-883D-FE44-B3BA-2E6BBFE4D304}"/>
              </a:ext>
            </a:extLst>
          </p:cNvPr>
          <p:cNvSpPr txBox="1"/>
          <p:nvPr/>
        </p:nvSpPr>
        <p:spPr>
          <a:xfrm>
            <a:off x="100750" y="120325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Sysmon event 13 (Registry key value modification)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1958995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2) Looking for Commands Execution</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100749" y="1203250"/>
            <a:ext cx="73655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8" name="Picture 7">
            <a:extLst>
              <a:ext uri="{FF2B5EF4-FFF2-40B4-BE49-F238E27FC236}">
                <a16:creationId xmlns:a16="http://schemas.microsoft.com/office/drawing/2014/main" id="{042E3E62-AF60-6B47-8D5B-6730F60F81E9}"/>
              </a:ext>
            </a:extLst>
          </p:cNvPr>
          <p:cNvPicPr>
            <a:picLocks noChangeAspect="1"/>
          </p:cNvPicPr>
          <p:nvPr/>
        </p:nvPicPr>
        <p:blipFill>
          <a:blip r:embed="rId3"/>
          <a:stretch>
            <a:fillRect/>
          </a:stretch>
        </p:blipFill>
        <p:spPr>
          <a:xfrm>
            <a:off x="100750" y="1603329"/>
            <a:ext cx="8718925" cy="1436698"/>
          </a:xfrm>
          <a:prstGeom prst="rect">
            <a:avLst/>
          </a:prstGeom>
        </p:spPr>
      </p:pic>
      <p:pic>
        <p:nvPicPr>
          <p:cNvPr id="21506" name="Picture 2" descr="Face with Monocle on Apple iOS 14.6">
            <a:extLst>
              <a:ext uri="{FF2B5EF4-FFF2-40B4-BE49-F238E27FC236}">
                <a16:creationId xmlns:a16="http://schemas.microsoft.com/office/drawing/2014/main" id="{48EC8541-E681-4440-86CE-B7FE12916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6960DD-F630-C047-B2D9-694CE0CAF258}"/>
              </a:ext>
            </a:extLst>
          </p:cNvPr>
          <p:cNvPicPr>
            <a:picLocks noChangeAspect="1"/>
          </p:cNvPicPr>
          <p:nvPr/>
        </p:nvPicPr>
        <p:blipFill>
          <a:blip r:embed="rId5"/>
          <a:stretch>
            <a:fillRect/>
          </a:stretch>
        </p:blipFill>
        <p:spPr>
          <a:xfrm>
            <a:off x="100749" y="3574931"/>
            <a:ext cx="8718925" cy="735922"/>
          </a:xfrm>
          <a:prstGeom prst="rect">
            <a:avLst/>
          </a:prstGeom>
        </p:spPr>
      </p:pic>
      <p:sp>
        <p:nvSpPr>
          <p:cNvPr id="11" name="Google Shape;196;p24">
            <a:extLst>
              <a:ext uri="{FF2B5EF4-FFF2-40B4-BE49-F238E27FC236}">
                <a16:creationId xmlns:a16="http://schemas.microsoft.com/office/drawing/2014/main" id="{4C96E1A0-B76C-394D-8B24-020650CDE3B7}"/>
              </a:ext>
            </a:extLst>
          </p:cNvPr>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216360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2) Looking for Commands Execution</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100749" y="1203250"/>
            <a:ext cx="73655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8" name="Picture 7">
            <a:extLst>
              <a:ext uri="{FF2B5EF4-FFF2-40B4-BE49-F238E27FC236}">
                <a16:creationId xmlns:a16="http://schemas.microsoft.com/office/drawing/2014/main" id="{042E3E62-AF60-6B47-8D5B-6730F60F81E9}"/>
              </a:ext>
            </a:extLst>
          </p:cNvPr>
          <p:cNvPicPr>
            <a:picLocks noChangeAspect="1"/>
          </p:cNvPicPr>
          <p:nvPr/>
        </p:nvPicPr>
        <p:blipFill>
          <a:blip r:embed="rId3"/>
          <a:stretch>
            <a:fillRect/>
          </a:stretch>
        </p:blipFill>
        <p:spPr>
          <a:xfrm>
            <a:off x="100750" y="1603329"/>
            <a:ext cx="8718925" cy="1436698"/>
          </a:xfrm>
          <a:prstGeom prst="rect">
            <a:avLst/>
          </a:prstGeom>
        </p:spPr>
      </p:pic>
      <p:pic>
        <p:nvPicPr>
          <p:cNvPr id="21506" name="Picture 2" descr="Face with Monocle on Apple iOS 14.6">
            <a:extLst>
              <a:ext uri="{FF2B5EF4-FFF2-40B4-BE49-F238E27FC236}">
                <a16:creationId xmlns:a16="http://schemas.microsoft.com/office/drawing/2014/main" id="{48EC8541-E681-4440-86CE-B7FE12916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6960DD-F630-C047-B2D9-694CE0CAF258}"/>
              </a:ext>
            </a:extLst>
          </p:cNvPr>
          <p:cNvPicPr>
            <a:picLocks noChangeAspect="1"/>
          </p:cNvPicPr>
          <p:nvPr/>
        </p:nvPicPr>
        <p:blipFill>
          <a:blip r:embed="rId5"/>
          <a:stretch>
            <a:fillRect/>
          </a:stretch>
        </p:blipFill>
        <p:spPr>
          <a:xfrm>
            <a:off x="100749" y="3574931"/>
            <a:ext cx="8718925" cy="735922"/>
          </a:xfrm>
          <a:prstGeom prst="rect">
            <a:avLst/>
          </a:prstGeom>
        </p:spPr>
      </p:pic>
      <p:sp>
        <p:nvSpPr>
          <p:cNvPr id="11" name="Google Shape;196;p24">
            <a:extLst>
              <a:ext uri="{FF2B5EF4-FFF2-40B4-BE49-F238E27FC236}">
                <a16:creationId xmlns:a16="http://schemas.microsoft.com/office/drawing/2014/main" id="{4C96E1A0-B76C-394D-8B24-020650CDE3B7}"/>
              </a:ext>
            </a:extLst>
          </p:cNvPr>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cxnSp>
        <p:nvCxnSpPr>
          <p:cNvPr id="10" name="Google Shape;199;p24">
            <a:extLst>
              <a:ext uri="{FF2B5EF4-FFF2-40B4-BE49-F238E27FC236}">
                <a16:creationId xmlns:a16="http://schemas.microsoft.com/office/drawing/2014/main" id="{5E6828DA-21E9-164A-AF11-AADA9F8F433F}"/>
              </a:ext>
            </a:extLst>
          </p:cNvPr>
          <p:cNvCxnSpPr/>
          <p:nvPr/>
        </p:nvCxnSpPr>
        <p:spPr>
          <a:xfrm>
            <a:off x="4102873" y="2134033"/>
            <a:ext cx="1097280" cy="8400"/>
          </a:xfrm>
          <a:prstGeom prst="straightConnector1">
            <a:avLst/>
          </a:prstGeom>
          <a:noFill/>
          <a:ln w="28575" cap="flat" cmpd="sng">
            <a:solidFill>
              <a:srgbClr val="9900FF"/>
            </a:solidFill>
            <a:prstDash val="solid"/>
            <a:round/>
            <a:headEnd type="none" w="med" len="med"/>
            <a:tailEnd type="none" w="med" len="med"/>
          </a:ln>
        </p:spPr>
      </p:cxnSp>
      <p:cxnSp>
        <p:nvCxnSpPr>
          <p:cNvPr id="14" name="Google Shape;199;p24">
            <a:extLst>
              <a:ext uri="{FF2B5EF4-FFF2-40B4-BE49-F238E27FC236}">
                <a16:creationId xmlns:a16="http://schemas.microsoft.com/office/drawing/2014/main" id="{79D82037-0492-854D-8716-8070B21ADA8B}"/>
              </a:ext>
            </a:extLst>
          </p:cNvPr>
          <p:cNvCxnSpPr/>
          <p:nvPr/>
        </p:nvCxnSpPr>
        <p:spPr>
          <a:xfrm>
            <a:off x="3911571" y="2477865"/>
            <a:ext cx="640080" cy="8400"/>
          </a:xfrm>
          <a:prstGeom prst="straightConnector1">
            <a:avLst/>
          </a:prstGeom>
          <a:noFill/>
          <a:ln w="28575" cap="flat" cmpd="sng">
            <a:solidFill>
              <a:srgbClr val="9900FF"/>
            </a:solidFill>
            <a:prstDash val="solid"/>
            <a:round/>
            <a:headEnd type="none" w="med" len="med"/>
            <a:tailEnd type="none" w="med" len="med"/>
          </a:ln>
        </p:spPr>
      </p:cxnSp>
      <p:cxnSp>
        <p:nvCxnSpPr>
          <p:cNvPr id="15" name="Google Shape;199;p24">
            <a:extLst>
              <a:ext uri="{FF2B5EF4-FFF2-40B4-BE49-F238E27FC236}">
                <a16:creationId xmlns:a16="http://schemas.microsoft.com/office/drawing/2014/main" id="{A1D82BD7-E396-5347-9CC2-8CDD1023190D}"/>
              </a:ext>
            </a:extLst>
          </p:cNvPr>
          <p:cNvCxnSpPr/>
          <p:nvPr/>
        </p:nvCxnSpPr>
        <p:spPr>
          <a:xfrm>
            <a:off x="4501287" y="2852897"/>
            <a:ext cx="914400" cy="8400"/>
          </a:xfrm>
          <a:prstGeom prst="straightConnector1">
            <a:avLst/>
          </a:prstGeom>
          <a:noFill/>
          <a:ln w="28575" cap="flat" cmpd="sng">
            <a:solidFill>
              <a:srgbClr val="9900FF"/>
            </a:solidFill>
            <a:prstDash val="solid"/>
            <a:round/>
            <a:headEnd type="none" w="med" len="med"/>
            <a:tailEnd type="none" w="med" len="med"/>
          </a:ln>
        </p:spPr>
      </p:cxnSp>
      <p:cxnSp>
        <p:nvCxnSpPr>
          <p:cNvPr id="16" name="Google Shape;199;p24">
            <a:extLst>
              <a:ext uri="{FF2B5EF4-FFF2-40B4-BE49-F238E27FC236}">
                <a16:creationId xmlns:a16="http://schemas.microsoft.com/office/drawing/2014/main" id="{65F30C92-B752-DC4A-AEFC-356109C93004}"/>
              </a:ext>
            </a:extLst>
          </p:cNvPr>
          <p:cNvCxnSpPr/>
          <p:nvPr/>
        </p:nvCxnSpPr>
        <p:spPr>
          <a:xfrm>
            <a:off x="2555795" y="4010400"/>
            <a:ext cx="640080" cy="8400"/>
          </a:xfrm>
          <a:prstGeom prst="straightConnector1">
            <a:avLst/>
          </a:prstGeom>
          <a:noFill/>
          <a:ln w="28575" cap="flat" cmpd="sng">
            <a:solidFill>
              <a:srgbClr val="9900FF"/>
            </a:solidFill>
            <a:prstDash val="solid"/>
            <a:round/>
            <a:headEnd type="none" w="med" len="med"/>
            <a:tailEnd type="none" w="med" len="med"/>
          </a:ln>
        </p:spPr>
      </p:cxnSp>
    </p:spTree>
    <p:extLst>
      <p:ext uri="{BB962C8B-B14F-4D97-AF65-F5344CB8AC3E}">
        <p14:creationId xmlns:p14="http://schemas.microsoft.com/office/powerpoint/2010/main" val="1578295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2) Looking for Commands Execution</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100749" y="1203250"/>
            <a:ext cx="73655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8" name="Picture 7">
            <a:extLst>
              <a:ext uri="{FF2B5EF4-FFF2-40B4-BE49-F238E27FC236}">
                <a16:creationId xmlns:a16="http://schemas.microsoft.com/office/drawing/2014/main" id="{042E3E62-AF60-6B47-8D5B-6730F60F81E9}"/>
              </a:ext>
            </a:extLst>
          </p:cNvPr>
          <p:cNvPicPr>
            <a:picLocks noChangeAspect="1"/>
          </p:cNvPicPr>
          <p:nvPr/>
        </p:nvPicPr>
        <p:blipFill>
          <a:blip r:embed="rId3"/>
          <a:stretch>
            <a:fillRect/>
          </a:stretch>
        </p:blipFill>
        <p:spPr>
          <a:xfrm>
            <a:off x="100750" y="1603329"/>
            <a:ext cx="8718925" cy="1436698"/>
          </a:xfrm>
          <a:prstGeom prst="rect">
            <a:avLst/>
          </a:prstGeom>
        </p:spPr>
      </p:pic>
      <p:pic>
        <p:nvPicPr>
          <p:cNvPr id="21506" name="Picture 2" descr="Face with Monocle on Apple iOS 14.6">
            <a:extLst>
              <a:ext uri="{FF2B5EF4-FFF2-40B4-BE49-F238E27FC236}">
                <a16:creationId xmlns:a16="http://schemas.microsoft.com/office/drawing/2014/main" id="{48EC8541-E681-4440-86CE-B7FE12916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6960DD-F630-C047-B2D9-694CE0CAF258}"/>
              </a:ext>
            </a:extLst>
          </p:cNvPr>
          <p:cNvPicPr>
            <a:picLocks noChangeAspect="1"/>
          </p:cNvPicPr>
          <p:nvPr/>
        </p:nvPicPr>
        <p:blipFill>
          <a:blip r:embed="rId5"/>
          <a:stretch>
            <a:fillRect/>
          </a:stretch>
        </p:blipFill>
        <p:spPr>
          <a:xfrm>
            <a:off x="100749" y="3574931"/>
            <a:ext cx="8718925" cy="735922"/>
          </a:xfrm>
          <a:prstGeom prst="rect">
            <a:avLst/>
          </a:prstGeom>
        </p:spPr>
      </p:pic>
      <p:sp>
        <p:nvSpPr>
          <p:cNvPr id="11" name="Google Shape;196;p24">
            <a:extLst>
              <a:ext uri="{FF2B5EF4-FFF2-40B4-BE49-F238E27FC236}">
                <a16:creationId xmlns:a16="http://schemas.microsoft.com/office/drawing/2014/main" id="{4C96E1A0-B76C-394D-8B24-020650CDE3B7}"/>
              </a:ext>
            </a:extLst>
          </p:cNvPr>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cxnSp>
        <p:nvCxnSpPr>
          <p:cNvPr id="10" name="Google Shape;199;p24">
            <a:extLst>
              <a:ext uri="{FF2B5EF4-FFF2-40B4-BE49-F238E27FC236}">
                <a16:creationId xmlns:a16="http://schemas.microsoft.com/office/drawing/2014/main" id="{5E6828DA-21E9-164A-AF11-AADA9F8F433F}"/>
              </a:ext>
            </a:extLst>
          </p:cNvPr>
          <p:cNvCxnSpPr/>
          <p:nvPr/>
        </p:nvCxnSpPr>
        <p:spPr>
          <a:xfrm>
            <a:off x="4102873" y="2134033"/>
            <a:ext cx="1097280" cy="8400"/>
          </a:xfrm>
          <a:prstGeom prst="straightConnector1">
            <a:avLst/>
          </a:prstGeom>
          <a:noFill/>
          <a:ln w="28575" cap="flat" cmpd="sng">
            <a:solidFill>
              <a:srgbClr val="9900FF"/>
            </a:solidFill>
            <a:prstDash val="solid"/>
            <a:round/>
            <a:headEnd type="none" w="med" len="med"/>
            <a:tailEnd type="none" w="med" len="med"/>
          </a:ln>
        </p:spPr>
      </p:cxnSp>
      <p:cxnSp>
        <p:nvCxnSpPr>
          <p:cNvPr id="14" name="Google Shape;199;p24">
            <a:extLst>
              <a:ext uri="{FF2B5EF4-FFF2-40B4-BE49-F238E27FC236}">
                <a16:creationId xmlns:a16="http://schemas.microsoft.com/office/drawing/2014/main" id="{79D82037-0492-854D-8716-8070B21ADA8B}"/>
              </a:ext>
            </a:extLst>
          </p:cNvPr>
          <p:cNvCxnSpPr/>
          <p:nvPr/>
        </p:nvCxnSpPr>
        <p:spPr>
          <a:xfrm>
            <a:off x="3911571" y="2477865"/>
            <a:ext cx="640080" cy="8400"/>
          </a:xfrm>
          <a:prstGeom prst="straightConnector1">
            <a:avLst/>
          </a:prstGeom>
          <a:noFill/>
          <a:ln w="28575" cap="flat" cmpd="sng">
            <a:solidFill>
              <a:srgbClr val="9900FF"/>
            </a:solidFill>
            <a:prstDash val="solid"/>
            <a:round/>
            <a:headEnd type="none" w="med" len="med"/>
            <a:tailEnd type="none" w="med" len="med"/>
          </a:ln>
        </p:spPr>
      </p:cxnSp>
      <p:cxnSp>
        <p:nvCxnSpPr>
          <p:cNvPr id="15" name="Google Shape;199;p24">
            <a:extLst>
              <a:ext uri="{FF2B5EF4-FFF2-40B4-BE49-F238E27FC236}">
                <a16:creationId xmlns:a16="http://schemas.microsoft.com/office/drawing/2014/main" id="{A1D82BD7-E396-5347-9CC2-8CDD1023190D}"/>
              </a:ext>
            </a:extLst>
          </p:cNvPr>
          <p:cNvCxnSpPr/>
          <p:nvPr/>
        </p:nvCxnSpPr>
        <p:spPr>
          <a:xfrm>
            <a:off x="4501287" y="2852897"/>
            <a:ext cx="914400" cy="8400"/>
          </a:xfrm>
          <a:prstGeom prst="straightConnector1">
            <a:avLst/>
          </a:prstGeom>
          <a:noFill/>
          <a:ln w="28575" cap="flat" cmpd="sng">
            <a:solidFill>
              <a:srgbClr val="9900FF"/>
            </a:solidFill>
            <a:prstDash val="solid"/>
            <a:round/>
            <a:headEnd type="none" w="med" len="med"/>
            <a:tailEnd type="none" w="med" len="med"/>
          </a:ln>
        </p:spPr>
      </p:cxnSp>
      <p:cxnSp>
        <p:nvCxnSpPr>
          <p:cNvPr id="16" name="Google Shape;199;p24">
            <a:extLst>
              <a:ext uri="{FF2B5EF4-FFF2-40B4-BE49-F238E27FC236}">
                <a16:creationId xmlns:a16="http://schemas.microsoft.com/office/drawing/2014/main" id="{65F30C92-B752-DC4A-AEFC-356109C93004}"/>
              </a:ext>
            </a:extLst>
          </p:cNvPr>
          <p:cNvCxnSpPr/>
          <p:nvPr/>
        </p:nvCxnSpPr>
        <p:spPr>
          <a:xfrm>
            <a:off x="2555795" y="4010400"/>
            <a:ext cx="640080" cy="8400"/>
          </a:xfrm>
          <a:prstGeom prst="straightConnector1">
            <a:avLst/>
          </a:prstGeom>
          <a:noFill/>
          <a:ln w="28575" cap="flat" cmpd="sng">
            <a:solidFill>
              <a:srgbClr val="9900FF"/>
            </a:solidFill>
            <a:prstDash val="solid"/>
            <a:round/>
            <a:headEnd type="none" w="med" len="med"/>
            <a:tailEnd type="none" w="med" len="med"/>
          </a:ln>
        </p:spPr>
      </p:cxnSp>
      <p:cxnSp>
        <p:nvCxnSpPr>
          <p:cNvPr id="17" name="Google Shape;199;p24">
            <a:extLst>
              <a:ext uri="{FF2B5EF4-FFF2-40B4-BE49-F238E27FC236}">
                <a16:creationId xmlns:a16="http://schemas.microsoft.com/office/drawing/2014/main" id="{EE0717D0-BCB3-3949-95D7-C75EB7429736}"/>
              </a:ext>
            </a:extLst>
          </p:cNvPr>
          <p:cNvCxnSpPr/>
          <p:nvPr/>
        </p:nvCxnSpPr>
        <p:spPr>
          <a:xfrm>
            <a:off x="5455442" y="2142433"/>
            <a:ext cx="365760" cy="8400"/>
          </a:xfrm>
          <a:prstGeom prst="straightConnector1">
            <a:avLst/>
          </a:prstGeom>
          <a:noFill/>
          <a:ln w="28575" cap="flat" cmpd="sng">
            <a:solidFill>
              <a:srgbClr val="C00000"/>
            </a:solidFill>
            <a:prstDash val="solid"/>
            <a:round/>
            <a:headEnd type="none" w="med" len="med"/>
            <a:tailEnd type="none" w="med" len="med"/>
          </a:ln>
        </p:spPr>
      </p:cxnSp>
      <p:cxnSp>
        <p:nvCxnSpPr>
          <p:cNvPr id="18" name="Google Shape;199;p24">
            <a:extLst>
              <a:ext uri="{FF2B5EF4-FFF2-40B4-BE49-F238E27FC236}">
                <a16:creationId xmlns:a16="http://schemas.microsoft.com/office/drawing/2014/main" id="{D13DDBF4-9C50-164D-8D39-5EC81C4B8E31}"/>
              </a:ext>
            </a:extLst>
          </p:cNvPr>
          <p:cNvCxnSpPr/>
          <p:nvPr/>
        </p:nvCxnSpPr>
        <p:spPr>
          <a:xfrm>
            <a:off x="3417751" y="4018800"/>
            <a:ext cx="640080" cy="8400"/>
          </a:xfrm>
          <a:prstGeom prst="straightConnector1">
            <a:avLst/>
          </a:prstGeom>
          <a:noFill/>
          <a:ln w="28575" cap="flat" cmpd="sng">
            <a:solidFill>
              <a:srgbClr val="C00000"/>
            </a:solidFill>
            <a:prstDash val="solid"/>
            <a:round/>
            <a:headEnd type="none" w="med" len="med"/>
            <a:tailEnd type="none" w="med" len="med"/>
          </a:ln>
        </p:spPr>
      </p:cxnSp>
    </p:spTree>
    <p:extLst>
      <p:ext uri="{BB962C8B-B14F-4D97-AF65-F5344CB8AC3E}">
        <p14:creationId xmlns:p14="http://schemas.microsoft.com/office/powerpoint/2010/main" val="3211269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2) Looking for Commands Execution</a:t>
            </a:r>
            <a:endParaRPr dirty="0"/>
          </a:p>
        </p:txBody>
      </p:sp>
      <p:pic>
        <p:nvPicPr>
          <p:cNvPr id="21506" name="Picture 2" descr="Face with Monocle on Apple iOS 14.6">
            <a:extLst>
              <a:ext uri="{FF2B5EF4-FFF2-40B4-BE49-F238E27FC236}">
                <a16:creationId xmlns:a16="http://schemas.microsoft.com/office/drawing/2014/main" id="{48EC8541-E681-4440-86CE-B7FE12916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2">
            <a:extLst>
              <a:ext uri="{FF2B5EF4-FFF2-40B4-BE49-F238E27FC236}">
                <a16:creationId xmlns:a16="http://schemas.microsoft.com/office/drawing/2014/main" id="{A0BC5E0B-56F4-EF4A-89BC-5C6BB92FBD8E}"/>
              </a:ext>
            </a:extLst>
          </p:cNvPr>
          <p:cNvSpPr>
            <a:spLocks noGrp="1"/>
          </p:cNvSpPr>
          <p:nvPr>
            <p:ph type="body" idx="1"/>
          </p:nvPr>
        </p:nvSpPr>
        <p:spPr>
          <a:xfrm>
            <a:off x="6846072" y="1969025"/>
            <a:ext cx="2174145" cy="2618878"/>
          </a:xfrm>
        </p:spPr>
        <p:txBody>
          <a:bodyPr anchor="ctr" anchorCtr="0">
            <a:normAutofit fontScale="92500" lnSpcReduction="10000"/>
          </a:bodyPr>
          <a:lstStyle/>
          <a:p>
            <a:pPr marL="114300" indent="0" algn="ctr">
              <a:lnSpc>
                <a:spcPct val="110000"/>
              </a:lnSpc>
              <a:buNone/>
            </a:pPr>
            <a:r>
              <a:rPr lang="en-US" dirty="0">
                <a:solidFill>
                  <a:schemeClr val="bg2"/>
                </a:solidFill>
              </a:rPr>
              <a:t>Not 100% sure, but it looks like the </a:t>
            </a:r>
            <a:r>
              <a:rPr lang="en-US" b="1" dirty="0">
                <a:solidFill>
                  <a:schemeClr val="bg2"/>
                </a:solidFill>
              </a:rPr>
              <a:t>type of variable </a:t>
            </a:r>
            <a:r>
              <a:rPr lang="en-US" dirty="0">
                <a:solidFill>
                  <a:schemeClr val="bg2"/>
                </a:solidFill>
              </a:rPr>
              <a:t>used when setting a registry key value can affect the way Sysmon logs registry key values modifications.</a:t>
            </a:r>
          </a:p>
        </p:txBody>
      </p:sp>
      <p:pic>
        <p:nvPicPr>
          <p:cNvPr id="2" name="Picture 1">
            <a:extLst>
              <a:ext uri="{FF2B5EF4-FFF2-40B4-BE49-F238E27FC236}">
                <a16:creationId xmlns:a16="http://schemas.microsoft.com/office/drawing/2014/main" id="{660BC45D-B0BE-BB45-9E93-D9328E8D2F39}"/>
              </a:ext>
            </a:extLst>
          </p:cNvPr>
          <p:cNvPicPr>
            <a:picLocks noChangeAspect="1"/>
          </p:cNvPicPr>
          <p:nvPr/>
        </p:nvPicPr>
        <p:blipFill>
          <a:blip r:embed="rId4"/>
          <a:stretch>
            <a:fillRect/>
          </a:stretch>
        </p:blipFill>
        <p:spPr>
          <a:xfrm>
            <a:off x="311700" y="1176792"/>
            <a:ext cx="6380724" cy="3760967"/>
          </a:xfrm>
          <a:prstGeom prst="rect">
            <a:avLst/>
          </a:prstGeom>
        </p:spPr>
      </p:pic>
      <p:cxnSp>
        <p:nvCxnSpPr>
          <p:cNvPr id="18" name="Google Shape;199;p24">
            <a:extLst>
              <a:ext uri="{FF2B5EF4-FFF2-40B4-BE49-F238E27FC236}">
                <a16:creationId xmlns:a16="http://schemas.microsoft.com/office/drawing/2014/main" id="{9BD5955A-F213-0048-B093-CBFAE87FD414}"/>
              </a:ext>
            </a:extLst>
          </p:cNvPr>
          <p:cNvCxnSpPr/>
          <p:nvPr/>
        </p:nvCxnSpPr>
        <p:spPr>
          <a:xfrm>
            <a:off x="4323519" y="3907481"/>
            <a:ext cx="457200" cy="8400"/>
          </a:xfrm>
          <a:prstGeom prst="straightConnector1">
            <a:avLst/>
          </a:prstGeom>
          <a:noFill/>
          <a:ln w="28575" cap="flat" cmpd="sng">
            <a:solidFill>
              <a:srgbClr val="C00000"/>
            </a:solidFill>
            <a:prstDash val="solid"/>
            <a:round/>
            <a:headEnd type="none" w="med" len="med"/>
            <a:tailEnd type="none" w="med" len="med"/>
          </a:ln>
        </p:spPr>
      </p:cxnSp>
      <p:cxnSp>
        <p:nvCxnSpPr>
          <p:cNvPr id="19" name="Google Shape;199;p24">
            <a:extLst>
              <a:ext uri="{FF2B5EF4-FFF2-40B4-BE49-F238E27FC236}">
                <a16:creationId xmlns:a16="http://schemas.microsoft.com/office/drawing/2014/main" id="{150AB294-3230-5041-B843-B70AA4CBA2CA}"/>
              </a:ext>
            </a:extLst>
          </p:cNvPr>
          <p:cNvCxnSpPr/>
          <p:nvPr/>
        </p:nvCxnSpPr>
        <p:spPr>
          <a:xfrm>
            <a:off x="4316894" y="4536959"/>
            <a:ext cx="731520" cy="8400"/>
          </a:xfrm>
          <a:prstGeom prst="straightConnector1">
            <a:avLst/>
          </a:prstGeom>
          <a:noFill/>
          <a:ln w="28575" cap="flat" cmpd="sng">
            <a:solidFill>
              <a:srgbClr val="C00000"/>
            </a:solidFill>
            <a:prstDash val="solid"/>
            <a:round/>
            <a:headEnd type="none" w="med" len="med"/>
            <a:tailEnd type="none" w="med" len="med"/>
          </a:ln>
        </p:spPr>
      </p:cxnSp>
    </p:spTree>
    <p:extLst>
      <p:ext uri="{BB962C8B-B14F-4D97-AF65-F5344CB8AC3E}">
        <p14:creationId xmlns:p14="http://schemas.microsoft.com/office/powerpoint/2010/main" val="428788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2) Looking for Commands Execution</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100749" y="1203250"/>
            <a:ext cx="73655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8" name="Picture 7">
            <a:extLst>
              <a:ext uri="{FF2B5EF4-FFF2-40B4-BE49-F238E27FC236}">
                <a16:creationId xmlns:a16="http://schemas.microsoft.com/office/drawing/2014/main" id="{042E3E62-AF60-6B47-8D5B-6730F60F81E9}"/>
              </a:ext>
            </a:extLst>
          </p:cNvPr>
          <p:cNvPicPr>
            <a:picLocks noChangeAspect="1"/>
          </p:cNvPicPr>
          <p:nvPr/>
        </p:nvPicPr>
        <p:blipFill>
          <a:blip r:embed="rId3"/>
          <a:stretch>
            <a:fillRect/>
          </a:stretch>
        </p:blipFill>
        <p:spPr>
          <a:xfrm>
            <a:off x="100750" y="1603329"/>
            <a:ext cx="8718925" cy="1436698"/>
          </a:xfrm>
          <a:prstGeom prst="rect">
            <a:avLst/>
          </a:prstGeom>
        </p:spPr>
      </p:pic>
      <p:pic>
        <p:nvPicPr>
          <p:cNvPr id="21506" name="Picture 2" descr="Face with Monocle on Apple iOS 14.6">
            <a:extLst>
              <a:ext uri="{FF2B5EF4-FFF2-40B4-BE49-F238E27FC236}">
                <a16:creationId xmlns:a16="http://schemas.microsoft.com/office/drawing/2014/main" id="{48EC8541-E681-4440-86CE-B7FE12916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6960DD-F630-C047-B2D9-694CE0CAF258}"/>
              </a:ext>
            </a:extLst>
          </p:cNvPr>
          <p:cNvPicPr>
            <a:picLocks noChangeAspect="1"/>
          </p:cNvPicPr>
          <p:nvPr/>
        </p:nvPicPr>
        <p:blipFill>
          <a:blip r:embed="rId5"/>
          <a:stretch>
            <a:fillRect/>
          </a:stretch>
        </p:blipFill>
        <p:spPr>
          <a:xfrm>
            <a:off x="100749" y="3574931"/>
            <a:ext cx="8718925" cy="735922"/>
          </a:xfrm>
          <a:prstGeom prst="rect">
            <a:avLst/>
          </a:prstGeom>
        </p:spPr>
      </p:pic>
      <p:sp>
        <p:nvSpPr>
          <p:cNvPr id="11" name="Google Shape;196;p24">
            <a:extLst>
              <a:ext uri="{FF2B5EF4-FFF2-40B4-BE49-F238E27FC236}">
                <a16:creationId xmlns:a16="http://schemas.microsoft.com/office/drawing/2014/main" id="{4C96E1A0-B76C-394D-8B24-020650CDE3B7}"/>
              </a:ext>
            </a:extLst>
          </p:cNvPr>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cxnSp>
        <p:nvCxnSpPr>
          <p:cNvPr id="10" name="Google Shape;199;p24">
            <a:extLst>
              <a:ext uri="{FF2B5EF4-FFF2-40B4-BE49-F238E27FC236}">
                <a16:creationId xmlns:a16="http://schemas.microsoft.com/office/drawing/2014/main" id="{5E6828DA-21E9-164A-AF11-AADA9F8F433F}"/>
              </a:ext>
            </a:extLst>
          </p:cNvPr>
          <p:cNvCxnSpPr/>
          <p:nvPr/>
        </p:nvCxnSpPr>
        <p:spPr>
          <a:xfrm>
            <a:off x="4102873" y="2134033"/>
            <a:ext cx="1097280" cy="8400"/>
          </a:xfrm>
          <a:prstGeom prst="straightConnector1">
            <a:avLst/>
          </a:prstGeom>
          <a:noFill/>
          <a:ln w="28575" cap="flat" cmpd="sng">
            <a:solidFill>
              <a:srgbClr val="9900FF"/>
            </a:solidFill>
            <a:prstDash val="solid"/>
            <a:round/>
            <a:headEnd type="none" w="med" len="med"/>
            <a:tailEnd type="none" w="med" len="med"/>
          </a:ln>
        </p:spPr>
      </p:cxnSp>
      <p:cxnSp>
        <p:nvCxnSpPr>
          <p:cNvPr id="14" name="Google Shape;199;p24">
            <a:extLst>
              <a:ext uri="{FF2B5EF4-FFF2-40B4-BE49-F238E27FC236}">
                <a16:creationId xmlns:a16="http://schemas.microsoft.com/office/drawing/2014/main" id="{79D82037-0492-854D-8716-8070B21ADA8B}"/>
              </a:ext>
            </a:extLst>
          </p:cNvPr>
          <p:cNvCxnSpPr/>
          <p:nvPr/>
        </p:nvCxnSpPr>
        <p:spPr>
          <a:xfrm>
            <a:off x="3911571" y="2477865"/>
            <a:ext cx="640080" cy="8400"/>
          </a:xfrm>
          <a:prstGeom prst="straightConnector1">
            <a:avLst/>
          </a:prstGeom>
          <a:noFill/>
          <a:ln w="28575" cap="flat" cmpd="sng">
            <a:solidFill>
              <a:srgbClr val="9900FF"/>
            </a:solidFill>
            <a:prstDash val="solid"/>
            <a:round/>
            <a:headEnd type="none" w="med" len="med"/>
            <a:tailEnd type="none" w="med" len="med"/>
          </a:ln>
        </p:spPr>
      </p:cxnSp>
      <p:cxnSp>
        <p:nvCxnSpPr>
          <p:cNvPr id="15" name="Google Shape;199;p24">
            <a:extLst>
              <a:ext uri="{FF2B5EF4-FFF2-40B4-BE49-F238E27FC236}">
                <a16:creationId xmlns:a16="http://schemas.microsoft.com/office/drawing/2014/main" id="{A1D82BD7-E396-5347-9CC2-8CDD1023190D}"/>
              </a:ext>
            </a:extLst>
          </p:cNvPr>
          <p:cNvCxnSpPr/>
          <p:nvPr/>
        </p:nvCxnSpPr>
        <p:spPr>
          <a:xfrm>
            <a:off x="4501287" y="2852897"/>
            <a:ext cx="914400" cy="8400"/>
          </a:xfrm>
          <a:prstGeom prst="straightConnector1">
            <a:avLst/>
          </a:prstGeom>
          <a:noFill/>
          <a:ln w="28575" cap="flat" cmpd="sng">
            <a:solidFill>
              <a:srgbClr val="9900FF"/>
            </a:solidFill>
            <a:prstDash val="solid"/>
            <a:round/>
            <a:headEnd type="none" w="med" len="med"/>
            <a:tailEnd type="none" w="med" len="med"/>
          </a:ln>
        </p:spPr>
      </p:cxnSp>
      <p:cxnSp>
        <p:nvCxnSpPr>
          <p:cNvPr id="16" name="Google Shape;199;p24">
            <a:extLst>
              <a:ext uri="{FF2B5EF4-FFF2-40B4-BE49-F238E27FC236}">
                <a16:creationId xmlns:a16="http://schemas.microsoft.com/office/drawing/2014/main" id="{65F30C92-B752-DC4A-AEFC-356109C93004}"/>
              </a:ext>
            </a:extLst>
          </p:cNvPr>
          <p:cNvCxnSpPr/>
          <p:nvPr/>
        </p:nvCxnSpPr>
        <p:spPr>
          <a:xfrm>
            <a:off x="2555795" y="4010400"/>
            <a:ext cx="640080" cy="8400"/>
          </a:xfrm>
          <a:prstGeom prst="straightConnector1">
            <a:avLst/>
          </a:prstGeom>
          <a:noFill/>
          <a:ln w="28575" cap="flat" cmpd="sng">
            <a:solidFill>
              <a:srgbClr val="9900FF"/>
            </a:solidFill>
            <a:prstDash val="solid"/>
            <a:round/>
            <a:headEnd type="none" w="med" len="med"/>
            <a:tailEnd type="none" w="med" len="med"/>
          </a:ln>
        </p:spPr>
      </p:cxnSp>
      <p:cxnSp>
        <p:nvCxnSpPr>
          <p:cNvPr id="17" name="Google Shape;199;p24">
            <a:extLst>
              <a:ext uri="{FF2B5EF4-FFF2-40B4-BE49-F238E27FC236}">
                <a16:creationId xmlns:a16="http://schemas.microsoft.com/office/drawing/2014/main" id="{EE0717D0-BCB3-3949-95D7-C75EB7429736}"/>
              </a:ext>
            </a:extLst>
          </p:cNvPr>
          <p:cNvCxnSpPr/>
          <p:nvPr/>
        </p:nvCxnSpPr>
        <p:spPr>
          <a:xfrm>
            <a:off x="5455442" y="2142433"/>
            <a:ext cx="365760" cy="8400"/>
          </a:xfrm>
          <a:prstGeom prst="straightConnector1">
            <a:avLst/>
          </a:prstGeom>
          <a:noFill/>
          <a:ln w="28575" cap="flat" cmpd="sng">
            <a:solidFill>
              <a:srgbClr val="C00000"/>
            </a:solidFill>
            <a:prstDash val="solid"/>
            <a:round/>
            <a:headEnd type="none" w="med" len="med"/>
            <a:tailEnd type="none" w="med" len="med"/>
          </a:ln>
        </p:spPr>
      </p:cxnSp>
      <p:cxnSp>
        <p:nvCxnSpPr>
          <p:cNvPr id="18" name="Google Shape;199;p24">
            <a:extLst>
              <a:ext uri="{FF2B5EF4-FFF2-40B4-BE49-F238E27FC236}">
                <a16:creationId xmlns:a16="http://schemas.microsoft.com/office/drawing/2014/main" id="{D13DDBF4-9C50-164D-8D39-5EC81C4B8E31}"/>
              </a:ext>
            </a:extLst>
          </p:cNvPr>
          <p:cNvCxnSpPr/>
          <p:nvPr/>
        </p:nvCxnSpPr>
        <p:spPr>
          <a:xfrm>
            <a:off x="3417751" y="4018800"/>
            <a:ext cx="640080" cy="8400"/>
          </a:xfrm>
          <a:prstGeom prst="straightConnector1">
            <a:avLst/>
          </a:prstGeom>
          <a:noFill/>
          <a:ln w="28575" cap="flat" cmpd="sng">
            <a:solidFill>
              <a:srgbClr val="C00000"/>
            </a:solidFill>
            <a:prstDash val="solid"/>
            <a:round/>
            <a:headEnd type="none" w="med" len="med"/>
            <a:tailEnd type="none" w="med" len="med"/>
          </a:ln>
        </p:spPr>
      </p:cxnSp>
      <p:cxnSp>
        <p:nvCxnSpPr>
          <p:cNvPr id="19" name="Google Shape;199;p24">
            <a:extLst>
              <a:ext uri="{FF2B5EF4-FFF2-40B4-BE49-F238E27FC236}">
                <a16:creationId xmlns:a16="http://schemas.microsoft.com/office/drawing/2014/main" id="{E8093204-6649-8B40-95CB-C798D73C857B}"/>
              </a:ext>
            </a:extLst>
          </p:cNvPr>
          <p:cNvCxnSpPr/>
          <p:nvPr/>
        </p:nvCxnSpPr>
        <p:spPr>
          <a:xfrm>
            <a:off x="3017728" y="3907997"/>
            <a:ext cx="3108960" cy="8400"/>
          </a:xfrm>
          <a:prstGeom prst="straightConnector1">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20" name="Google Shape;199;p24">
            <a:extLst>
              <a:ext uri="{FF2B5EF4-FFF2-40B4-BE49-F238E27FC236}">
                <a16:creationId xmlns:a16="http://schemas.microsoft.com/office/drawing/2014/main" id="{89187AA5-C4D0-7E49-9DE1-A93B129098B7}"/>
              </a:ext>
            </a:extLst>
          </p:cNvPr>
          <p:cNvCxnSpPr/>
          <p:nvPr/>
        </p:nvCxnSpPr>
        <p:spPr>
          <a:xfrm>
            <a:off x="3861892" y="2764339"/>
            <a:ext cx="2377440" cy="8400"/>
          </a:xfrm>
          <a:prstGeom prst="straightConnector1">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559699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2) Looking for Commands Execution</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100749" y="1203250"/>
            <a:ext cx="73655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8" name="Picture 7">
            <a:extLst>
              <a:ext uri="{FF2B5EF4-FFF2-40B4-BE49-F238E27FC236}">
                <a16:creationId xmlns:a16="http://schemas.microsoft.com/office/drawing/2014/main" id="{042E3E62-AF60-6B47-8D5B-6730F60F81E9}"/>
              </a:ext>
            </a:extLst>
          </p:cNvPr>
          <p:cNvPicPr>
            <a:picLocks noChangeAspect="1"/>
          </p:cNvPicPr>
          <p:nvPr/>
        </p:nvPicPr>
        <p:blipFill>
          <a:blip r:embed="rId3"/>
          <a:stretch>
            <a:fillRect/>
          </a:stretch>
        </p:blipFill>
        <p:spPr>
          <a:xfrm>
            <a:off x="100750" y="1603329"/>
            <a:ext cx="8718925" cy="1436698"/>
          </a:xfrm>
          <a:prstGeom prst="rect">
            <a:avLst/>
          </a:prstGeom>
        </p:spPr>
      </p:pic>
      <p:pic>
        <p:nvPicPr>
          <p:cNvPr id="21506" name="Picture 2" descr="Face with Monocle on Apple iOS 14.6">
            <a:extLst>
              <a:ext uri="{FF2B5EF4-FFF2-40B4-BE49-F238E27FC236}">
                <a16:creationId xmlns:a16="http://schemas.microsoft.com/office/drawing/2014/main" id="{48EC8541-E681-4440-86CE-B7FE12916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6960DD-F630-C047-B2D9-694CE0CAF258}"/>
              </a:ext>
            </a:extLst>
          </p:cNvPr>
          <p:cNvPicPr>
            <a:picLocks noChangeAspect="1"/>
          </p:cNvPicPr>
          <p:nvPr/>
        </p:nvPicPr>
        <p:blipFill>
          <a:blip r:embed="rId5"/>
          <a:stretch>
            <a:fillRect/>
          </a:stretch>
        </p:blipFill>
        <p:spPr>
          <a:xfrm>
            <a:off x="100749" y="3574931"/>
            <a:ext cx="8718925" cy="735922"/>
          </a:xfrm>
          <a:prstGeom prst="rect">
            <a:avLst/>
          </a:prstGeom>
        </p:spPr>
      </p:pic>
      <p:sp>
        <p:nvSpPr>
          <p:cNvPr id="11" name="Google Shape;196;p24">
            <a:extLst>
              <a:ext uri="{FF2B5EF4-FFF2-40B4-BE49-F238E27FC236}">
                <a16:creationId xmlns:a16="http://schemas.microsoft.com/office/drawing/2014/main" id="{4C96E1A0-B76C-394D-8B24-020650CDE3B7}"/>
              </a:ext>
            </a:extLst>
          </p:cNvPr>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cxnSp>
        <p:nvCxnSpPr>
          <p:cNvPr id="10" name="Google Shape;199;p24">
            <a:extLst>
              <a:ext uri="{FF2B5EF4-FFF2-40B4-BE49-F238E27FC236}">
                <a16:creationId xmlns:a16="http://schemas.microsoft.com/office/drawing/2014/main" id="{5E6828DA-21E9-164A-AF11-AADA9F8F433F}"/>
              </a:ext>
            </a:extLst>
          </p:cNvPr>
          <p:cNvCxnSpPr/>
          <p:nvPr/>
        </p:nvCxnSpPr>
        <p:spPr>
          <a:xfrm>
            <a:off x="4102873" y="2134033"/>
            <a:ext cx="1097280" cy="8400"/>
          </a:xfrm>
          <a:prstGeom prst="straightConnector1">
            <a:avLst/>
          </a:prstGeom>
          <a:noFill/>
          <a:ln w="28575" cap="flat" cmpd="sng">
            <a:solidFill>
              <a:srgbClr val="9900FF"/>
            </a:solidFill>
            <a:prstDash val="solid"/>
            <a:round/>
            <a:headEnd type="none" w="med" len="med"/>
            <a:tailEnd type="none" w="med" len="med"/>
          </a:ln>
        </p:spPr>
      </p:cxnSp>
      <p:cxnSp>
        <p:nvCxnSpPr>
          <p:cNvPr id="14" name="Google Shape;199;p24">
            <a:extLst>
              <a:ext uri="{FF2B5EF4-FFF2-40B4-BE49-F238E27FC236}">
                <a16:creationId xmlns:a16="http://schemas.microsoft.com/office/drawing/2014/main" id="{79D82037-0492-854D-8716-8070B21ADA8B}"/>
              </a:ext>
            </a:extLst>
          </p:cNvPr>
          <p:cNvCxnSpPr/>
          <p:nvPr/>
        </p:nvCxnSpPr>
        <p:spPr>
          <a:xfrm>
            <a:off x="3911571" y="2477865"/>
            <a:ext cx="640080" cy="8400"/>
          </a:xfrm>
          <a:prstGeom prst="straightConnector1">
            <a:avLst/>
          </a:prstGeom>
          <a:noFill/>
          <a:ln w="28575" cap="flat" cmpd="sng">
            <a:solidFill>
              <a:srgbClr val="9900FF"/>
            </a:solidFill>
            <a:prstDash val="solid"/>
            <a:round/>
            <a:headEnd type="none" w="med" len="med"/>
            <a:tailEnd type="none" w="med" len="med"/>
          </a:ln>
        </p:spPr>
      </p:cxnSp>
      <p:cxnSp>
        <p:nvCxnSpPr>
          <p:cNvPr id="15" name="Google Shape;199;p24">
            <a:extLst>
              <a:ext uri="{FF2B5EF4-FFF2-40B4-BE49-F238E27FC236}">
                <a16:creationId xmlns:a16="http://schemas.microsoft.com/office/drawing/2014/main" id="{A1D82BD7-E396-5347-9CC2-8CDD1023190D}"/>
              </a:ext>
            </a:extLst>
          </p:cNvPr>
          <p:cNvCxnSpPr/>
          <p:nvPr/>
        </p:nvCxnSpPr>
        <p:spPr>
          <a:xfrm>
            <a:off x="4501287" y="2852897"/>
            <a:ext cx="914400" cy="8400"/>
          </a:xfrm>
          <a:prstGeom prst="straightConnector1">
            <a:avLst/>
          </a:prstGeom>
          <a:noFill/>
          <a:ln w="28575" cap="flat" cmpd="sng">
            <a:solidFill>
              <a:srgbClr val="9900FF"/>
            </a:solidFill>
            <a:prstDash val="solid"/>
            <a:round/>
            <a:headEnd type="none" w="med" len="med"/>
            <a:tailEnd type="none" w="med" len="med"/>
          </a:ln>
        </p:spPr>
      </p:cxnSp>
      <p:cxnSp>
        <p:nvCxnSpPr>
          <p:cNvPr id="16" name="Google Shape;199;p24">
            <a:extLst>
              <a:ext uri="{FF2B5EF4-FFF2-40B4-BE49-F238E27FC236}">
                <a16:creationId xmlns:a16="http://schemas.microsoft.com/office/drawing/2014/main" id="{65F30C92-B752-DC4A-AEFC-356109C93004}"/>
              </a:ext>
            </a:extLst>
          </p:cNvPr>
          <p:cNvCxnSpPr/>
          <p:nvPr/>
        </p:nvCxnSpPr>
        <p:spPr>
          <a:xfrm>
            <a:off x="2555795" y="4010400"/>
            <a:ext cx="640080" cy="8400"/>
          </a:xfrm>
          <a:prstGeom prst="straightConnector1">
            <a:avLst/>
          </a:prstGeom>
          <a:noFill/>
          <a:ln w="28575" cap="flat" cmpd="sng">
            <a:solidFill>
              <a:srgbClr val="9900FF"/>
            </a:solidFill>
            <a:prstDash val="solid"/>
            <a:round/>
            <a:headEnd type="none" w="med" len="med"/>
            <a:tailEnd type="none" w="med" len="med"/>
          </a:ln>
        </p:spPr>
      </p:cxnSp>
      <p:cxnSp>
        <p:nvCxnSpPr>
          <p:cNvPr id="17" name="Google Shape;199;p24">
            <a:extLst>
              <a:ext uri="{FF2B5EF4-FFF2-40B4-BE49-F238E27FC236}">
                <a16:creationId xmlns:a16="http://schemas.microsoft.com/office/drawing/2014/main" id="{EE0717D0-BCB3-3949-95D7-C75EB7429736}"/>
              </a:ext>
            </a:extLst>
          </p:cNvPr>
          <p:cNvCxnSpPr/>
          <p:nvPr/>
        </p:nvCxnSpPr>
        <p:spPr>
          <a:xfrm>
            <a:off x="5455442" y="2142433"/>
            <a:ext cx="365760" cy="8400"/>
          </a:xfrm>
          <a:prstGeom prst="straightConnector1">
            <a:avLst/>
          </a:prstGeom>
          <a:noFill/>
          <a:ln w="28575" cap="flat" cmpd="sng">
            <a:solidFill>
              <a:srgbClr val="C00000"/>
            </a:solidFill>
            <a:prstDash val="solid"/>
            <a:round/>
            <a:headEnd type="none" w="med" len="med"/>
            <a:tailEnd type="none" w="med" len="med"/>
          </a:ln>
        </p:spPr>
      </p:cxnSp>
      <p:cxnSp>
        <p:nvCxnSpPr>
          <p:cNvPr id="18" name="Google Shape;199;p24">
            <a:extLst>
              <a:ext uri="{FF2B5EF4-FFF2-40B4-BE49-F238E27FC236}">
                <a16:creationId xmlns:a16="http://schemas.microsoft.com/office/drawing/2014/main" id="{D13DDBF4-9C50-164D-8D39-5EC81C4B8E31}"/>
              </a:ext>
            </a:extLst>
          </p:cNvPr>
          <p:cNvCxnSpPr/>
          <p:nvPr/>
        </p:nvCxnSpPr>
        <p:spPr>
          <a:xfrm>
            <a:off x="3417751" y="4018800"/>
            <a:ext cx="640080" cy="8400"/>
          </a:xfrm>
          <a:prstGeom prst="straightConnector1">
            <a:avLst/>
          </a:prstGeom>
          <a:noFill/>
          <a:ln w="28575" cap="flat" cmpd="sng">
            <a:solidFill>
              <a:srgbClr val="C00000"/>
            </a:solidFill>
            <a:prstDash val="solid"/>
            <a:round/>
            <a:headEnd type="none" w="med" len="med"/>
            <a:tailEnd type="none" w="med" len="med"/>
          </a:ln>
        </p:spPr>
      </p:cxnSp>
      <p:cxnSp>
        <p:nvCxnSpPr>
          <p:cNvPr id="19" name="Google Shape;199;p24">
            <a:extLst>
              <a:ext uri="{FF2B5EF4-FFF2-40B4-BE49-F238E27FC236}">
                <a16:creationId xmlns:a16="http://schemas.microsoft.com/office/drawing/2014/main" id="{E8093204-6649-8B40-95CB-C798D73C857B}"/>
              </a:ext>
            </a:extLst>
          </p:cNvPr>
          <p:cNvCxnSpPr/>
          <p:nvPr/>
        </p:nvCxnSpPr>
        <p:spPr>
          <a:xfrm>
            <a:off x="3017728" y="3907997"/>
            <a:ext cx="3108960" cy="8400"/>
          </a:xfrm>
          <a:prstGeom prst="straightConnector1">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cxnSp>
        <p:nvCxnSpPr>
          <p:cNvPr id="20" name="Google Shape;199;p24">
            <a:extLst>
              <a:ext uri="{FF2B5EF4-FFF2-40B4-BE49-F238E27FC236}">
                <a16:creationId xmlns:a16="http://schemas.microsoft.com/office/drawing/2014/main" id="{89187AA5-C4D0-7E49-9DE1-A93B129098B7}"/>
              </a:ext>
            </a:extLst>
          </p:cNvPr>
          <p:cNvCxnSpPr/>
          <p:nvPr/>
        </p:nvCxnSpPr>
        <p:spPr>
          <a:xfrm>
            <a:off x="3861892" y="2764339"/>
            <a:ext cx="2377440" cy="8400"/>
          </a:xfrm>
          <a:prstGeom prst="straightConnector1">
            <a:avLst/>
          </a:prstGeom>
          <a:ln>
            <a:headEnd type="none" w="med" len="med"/>
            <a:tailEnd type="none" w="med" len="med"/>
          </a:ln>
        </p:spPr>
        <p:style>
          <a:lnRef idx="2">
            <a:schemeClr val="accent5"/>
          </a:lnRef>
          <a:fillRef idx="0">
            <a:schemeClr val="accent5"/>
          </a:fillRef>
          <a:effectRef idx="1">
            <a:schemeClr val="accent5"/>
          </a:effectRef>
          <a:fontRef idx="minor">
            <a:schemeClr val="tx1"/>
          </a:fontRef>
        </p:style>
      </p:cxnSp>
      <p:sp>
        <p:nvSpPr>
          <p:cNvPr id="21" name="Google Shape;197;p24">
            <a:extLst>
              <a:ext uri="{FF2B5EF4-FFF2-40B4-BE49-F238E27FC236}">
                <a16:creationId xmlns:a16="http://schemas.microsoft.com/office/drawing/2014/main" id="{0347F5D0-9806-2148-B4E4-0545C3F206C8}"/>
              </a:ext>
            </a:extLst>
          </p:cNvPr>
          <p:cNvSpPr txBox="1"/>
          <p:nvPr/>
        </p:nvSpPr>
        <p:spPr>
          <a:xfrm>
            <a:off x="1598017" y="4436579"/>
            <a:ext cx="5907267" cy="615523"/>
          </a:xfrm>
          <a:prstGeom prst="rect">
            <a:avLst/>
          </a:prstGeom>
          <a:noFill/>
          <a:ln>
            <a:noFill/>
          </a:ln>
        </p:spPr>
        <p:txBody>
          <a:bodyPr spcFirstLastPara="1" wrap="square" lIns="91425" tIns="91425" rIns="91425" bIns="91425" anchor="t" anchorCtr="0">
            <a:spAutoFit/>
          </a:bodyPr>
          <a:lstStyle/>
          <a:p>
            <a:pPr algn="ctr"/>
            <a:r>
              <a:rPr lang="en" dirty="0">
                <a:latin typeface="Source Sans Pro"/>
                <a:ea typeface="Source Sans Pro"/>
                <a:cs typeface="Source Sans Pro"/>
                <a:sym typeface="Source Sans Pro"/>
              </a:rPr>
              <a:t>Scope of the environment variable: </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Test 2: </a:t>
            </a:r>
            <a:r>
              <a:rPr lang="en" b="1" dirty="0">
                <a:solidFill>
                  <a:schemeClr val="accent5"/>
                </a:solidFill>
                <a:latin typeface="Source Sans Pro"/>
                <a:ea typeface="Source Sans Pro"/>
                <a:cs typeface="Source Sans Pro"/>
                <a:sym typeface="Source Sans Pro"/>
              </a:rPr>
              <a:t>Machine or System scope </a:t>
            </a:r>
            <a:r>
              <a:rPr lang="en" b="1" dirty="0">
                <a:solidFill>
                  <a:schemeClr val="bg2"/>
                </a:solidFill>
                <a:latin typeface="Source Sans Pro"/>
                <a:ea typeface="Source Sans Pro"/>
                <a:cs typeface="Source Sans Pro"/>
                <a:sym typeface="Source Sans Pro"/>
              </a:rPr>
              <a:t>// </a:t>
            </a:r>
            <a:r>
              <a:rPr lang="en-US" dirty="0">
                <a:latin typeface="Source Sans Pro"/>
                <a:ea typeface="Source Sans Pro"/>
                <a:cs typeface="Source Sans Pro"/>
                <a:sym typeface="Source Sans Pro"/>
              </a:rPr>
              <a:t>Test 3: </a:t>
            </a:r>
            <a:r>
              <a:rPr lang="en-US" b="1" dirty="0">
                <a:solidFill>
                  <a:schemeClr val="accent5"/>
                </a:solidFill>
                <a:latin typeface="Source Sans Pro"/>
                <a:ea typeface="Source Sans Pro"/>
                <a:cs typeface="Source Sans Pro"/>
                <a:sym typeface="Source Sans Pro"/>
              </a:rPr>
              <a:t>Process scope </a:t>
            </a:r>
          </a:p>
        </p:txBody>
      </p:sp>
    </p:spTree>
    <p:extLst>
      <p:ext uri="{BB962C8B-B14F-4D97-AF65-F5344CB8AC3E}">
        <p14:creationId xmlns:p14="http://schemas.microsoft.com/office/powerpoint/2010/main" val="3230505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F87F-BDDA-C540-8EC0-9E09F0000616}"/>
              </a:ext>
            </a:extLst>
          </p:cNvPr>
          <p:cNvSpPr>
            <a:spLocks noGrp="1"/>
          </p:cNvSpPr>
          <p:nvPr>
            <p:ph type="title"/>
          </p:nvPr>
        </p:nvSpPr>
        <p:spPr/>
        <p:txBody>
          <a:bodyPr>
            <a:normAutofit fontScale="90000"/>
          </a:bodyPr>
          <a:lstStyle/>
          <a:p>
            <a:r>
              <a:rPr lang="en-US" dirty="0"/>
              <a:t>How do we set Environment variables Values ?</a:t>
            </a:r>
          </a:p>
        </p:txBody>
      </p:sp>
      <p:sp>
        <p:nvSpPr>
          <p:cNvPr id="46" name="Rectangle 45">
            <a:extLst>
              <a:ext uri="{FF2B5EF4-FFF2-40B4-BE49-F238E27FC236}">
                <a16:creationId xmlns:a16="http://schemas.microsoft.com/office/drawing/2014/main" id="{946928D4-1D18-CD46-A6C9-CF43EA7EA132}"/>
              </a:ext>
            </a:extLst>
          </p:cNvPr>
          <p:cNvSpPr/>
          <p:nvPr/>
        </p:nvSpPr>
        <p:spPr>
          <a:xfrm>
            <a:off x="0" y="4774207"/>
            <a:ext cx="9144000" cy="369332"/>
          </a:xfrm>
          <a:prstGeom prst="rect">
            <a:avLst/>
          </a:prstGeom>
        </p:spPr>
        <p:txBody>
          <a:bodyPr wrap="square">
            <a:spAutoFit/>
          </a:bodyPr>
          <a:lstStyle/>
          <a:p>
            <a:pPr algn="ctr"/>
            <a:r>
              <a:rPr lang="en-US" sz="900" dirty="0">
                <a:hlinkClick r:id="rId2"/>
              </a:rPr>
              <a:t>https://docs.microsoft.com/en-us/windows/win32/sysinfo/registry</a:t>
            </a:r>
            <a:br>
              <a:rPr lang="en-US" sz="900" dirty="0"/>
            </a:br>
            <a:r>
              <a:rPr lang="en-US" sz="900" dirty="0">
                <a:hlinkClick r:id="rId3"/>
              </a:rPr>
              <a:t>https://docs.microsoft.com/en-us/dotnet/framework/unmanaged-api/profiling/setting-up-a-profiling-environment</a:t>
            </a:r>
            <a:endParaRPr lang="en-US" sz="900" dirty="0"/>
          </a:p>
        </p:txBody>
      </p:sp>
      <p:sp>
        <p:nvSpPr>
          <p:cNvPr id="23" name="Cloud 22">
            <a:extLst>
              <a:ext uri="{FF2B5EF4-FFF2-40B4-BE49-F238E27FC236}">
                <a16:creationId xmlns:a16="http://schemas.microsoft.com/office/drawing/2014/main" id="{03A31240-2A6B-5147-87A6-9C37EC599431}"/>
              </a:ext>
            </a:extLst>
          </p:cNvPr>
          <p:cNvSpPr/>
          <p:nvPr/>
        </p:nvSpPr>
        <p:spPr>
          <a:xfrm>
            <a:off x="1977596" y="1649511"/>
            <a:ext cx="1381059" cy="781970"/>
          </a:xfrm>
          <a:prstGeom prst="cloud">
            <a:avLst/>
          </a:prstGeom>
        </p:spPr>
        <p:style>
          <a:lnRef idx="2">
            <a:schemeClr val="accent5"/>
          </a:lnRef>
          <a:fillRef idx="1">
            <a:schemeClr val="lt1"/>
          </a:fillRef>
          <a:effectRef idx="0">
            <a:schemeClr val="accent5"/>
          </a:effectRef>
          <a:fontRef idx="minor">
            <a:schemeClr val="dk1"/>
          </a:fontRef>
        </p:style>
        <p:txBody>
          <a:bodyPr lIns="0" rIns="0" rtlCol="0" anchor="ctr"/>
          <a:lstStyle/>
          <a:p>
            <a:pPr algn="ctr"/>
            <a:r>
              <a:rPr lang="en-US" dirty="0"/>
              <a:t>Windows Registry</a:t>
            </a:r>
          </a:p>
        </p:txBody>
      </p:sp>
      <p:sp>
        <p:nvSpPr>
          <p:cNvPr id="24" name="TextBox 23">
            <a:extLst>
              <a:ext uri="{FF2B5EF4-FFF2-40B4-BE49-F238E27FC236}">
                <a16:creationId xmlns:a16="http://schemas.microsoft.com/office/drawing/2014/main" id="{2EC0A34A-C16D-5E43-86F5-FFD22E163F4A}"/>
              </a:ext>
            </a:extLst>
          </p:cNvPr>
          <p:cNvSpPr txBox="1"/>
          <p:nvPr/>
        </p:nvSpPr>
        <p:spPr>
          <a:xfrm>
            <a:off x="65784" y="1532664"/>
            <a:ext cx="1728931" cy="1015663"/>
          </a:xfrm>
          <a:prstGeom prst="rect">
            <a:avLst/>
          </a:prstGeom>
          <a:noFill/>
        </p:spPr>
        <p:txBody>
          <a:bodyPr wrap="square" lIns="0" rIns="0" rtlCol="0">
            <a:spAutoFit/>
          </a:bodyPr>
          <a:lstStyle/>
          <a:p>
            <a:pPr algn="ctr"/>
            <a:r>
              <a:rPr lang="en-US" sz="1200" dirty="0"/>
              <a:t>System-defined database in which applications and system components store and retrieve configuration data</a:t>
            </a:r>
          </a:p>
        </p:txBody>
      </p:sp>
      <p:cxnSp>
        <p:nvCxnSpPr>
          <p:cNvPr id="25" name="Straight Arrow Connector 24">
            <a:extLst>
              <a:ext uri="{FF2B5EF4-FFF2-40B4-BE49-F238E27FC236}">
                <a16:creationId xmlns:a16="http://schemas.microsoft.com/office/drawing/2014/main" id="{7AF2CCE4-C7E3-054A-95AC-450FF6694B62}"/>
              </a:ext>
            </a:extLst>
          </p:cNvPr>
          <p:cNvCxnSpPr>
            <a:cxnSpLocks/>
            <a:stCxn id="23" idx="2"/>
            <a:endCxn id="24" idx="3"/>
          </p:cNvCxnSpPr>
          <p:nvPr/>
        </p:nvCxnSpPr>
        <p:spPr>
          <a:xfrm flipH="1">
            <a:off x="1794715" y="2040496"/>
            <a:ext cx="1871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F9A51F8-5327-1040-909D-95C720051134}"/>
              </a:ext>
            </a:extLst>
          </p:cNvPr>
          <p:cNvSpPr txBox="1"/>
          <p:nvPr/>
        </p:nvSpPr>
        <p:spPr>
          <a:xfrm>
            <a:off x="2878627" y="2681174"/>
            <a:ext cx="4311583" cy="253916"/>
          </a:xfrm>
          <a:prstGeom prst="rect">
            <a:avLst/>
          </a:prstGeom>
          <a:noFill/>
        </p:spPr>
        <p:txBody>
          <a:bodyPr wrap="square" lIns="91440" rIns="0" rtlCol="0">
            <a:spAutoFit/>
          </a:bodyPr>
          <a:lstStyle/>
          <a:p>
            <a:r>
              <a:rPr lang="en" sz="1050" b="1" dirty="0">
                <a:solidFill>
                  <a:schemeClr val="accent5"/>
                </a:solidFill>
                <a:latin typeface="Roboto Mono Regular"/>
                <a:ea typeface="Roboto Mono Regular"/>
                <a:cs typeface="Roboto Mono Regular"/>
                <a:sym typeface="Roboto Mono Regular"/>
              </a:rPr>
              <a:t>HKLM\SYSTEM\CurrentControlSet\Control\Session Manager\Environment</a:t>
            </a:r>
            <a:endParaRPr lang="en-US" sz="1050" b="1" dirty="0">
              <a:solidFill>
                <a:schemeClr val="accent5"/>
              </a:solidFill>
            </a:endParaRPr>
          </a:p>
        </p:txBody>
      </p:sp>
      <p:sp>
        <p:nvSpPr>
          <p:cNvPr id="31" name="TextBox 30">
            <a:extLst>
              <a:ext uri="{FF2B5EF4-FFF2-40B4-BE49-F238E27FC236}">
                <a16:creationId xmlns:a16="http://schemas.microsoft.com/office/drawing/2014/main" id="{613C3B47-61B6-BB41-8358-FBB8082C1DFE}"/>
              </a:ext>
            </a:extLst>
          </p:cNvPr>
          <p:cNvSpPr txBox="1"/>
          <p:nvPr/>
        </p:nvSpPr>
        <p:spPr>
          <a:xfrm>
            <a:off x="2878627" y="3012567"/>
            <a:ext cx="4311583" cy="261610"/>
          </a:xfrm>
          <a:prstGeom prst="rect">
            <a:avLst/>
          </a:prstGeom>
          <a:noFill/>
        </p:spPr>
        <p:txBody>
          <a:bodyPr wrap="square" lIns="91440" rIns="0" rtlCol="0">
            <a:spAutoFit/>
          </a:bodyPr>
          <a:lstStyle/>
          <a:p>
            <a:r>
              <a:rPr lang="en" sz="1050" b="1" dirty="0">
                <a:solidFill>
                  <a:schemeClr val="accent5"/>
                </a:solidFill>
                <a:latin typeface="Roboto Mono Regular"/>
                <a:ea typeface="Roboto Mono Regular"/>
                <a:cs typeface="Roboto Mono Regular"/>
                <a:sym typeface="Roboto Mono Regular"/>
              </a:rPr>
              <a:t>HKCU\Environment </a:t>
            </a:r>
            <a:r>
              <a:rPr lang="en" sz="1100" dirty="0">
                <a:solidFill>
                  <a:schemeClr val="dk2"/>
                </a:solidFill>
              </a:rPr>
              <a:t>and/or</a:t>
            </a:r>
            <a:r>
              <a:rPr lang="en" sz="1050" dirty="0">
                <a:solidFill>
                  <a:schemeClr val="dk2"/>
                </a:solidFill>
                <a:latin typeface="Roboto Mono Regular"/>
                <a:ea typeface="Roboto Mono Regular"/>
                <a:cs typeface="Roboto Mono Regular"/>
                <a:sym typeface="Roboto Mono Regular"/>
              </a:rPr>
              <a:t> </a:t>
            </a:r>
            <a:r>
              <a:rPr lang="en" sz="1050" b="1" dirty="0">
                <a:solidFill>
                  <a:schemeClr val="accent5"/>
                </a:solidFill>
                <a:latin typeface="Roboto Mono Regular"/>
                <a:ea typeface="Roboto Mono Regular"/>
                <a:cs typeface="Roboto Mono Regular"/>
                <a:sym typeface="Roboto Mono Regular"/>
              </a:rPr>
              <a:t>HKU\</a:t>
            </a:r>
            <a:r>
              <a:rPr lang="en" sz="1050" b="1" dirty="0">
                <a:solidFill>
                  <a:srgbClr val="C00000"/>
                </a:solidFill>
                <a:latin typeface="Roboto Mono"/>
                <a:ea typeface="Roboto Mono"/>
                <a:cs typeface="Roboto Mono"/>
                <a:sym typeface="Roboto Mono"/>
              </a:rPr>
              <a:t>SomeSID</a:t>
            </a:r>
            <a:r>
              <a:rPr lang="en" sz="1050" b="1" dirty="0">
                <a:solidFill>
                  <a:schemeClr val="accent5"/>
                </a:solidFill>
                <a:latin typeface="Roboto Mono Regular"/>
                <a:ea typeface="Roboto Mono Regular"/>
                <a:cs typeface="Roboto Mono Regular"/>
                <a:sym typeface="Roboto Mono Regular"/>
              </a:rPr>
              <a:t>\Environment</a:t>
            </a:r>
            <a:endParaRPr lang="en-US" sz="1050" b="1" dirty="0">
              <a:solidFill>
                <a:schemeClr val="accent5"/>
              </a:solidFill>
            </a:endParaRPr>
          </a:p>
        </p:txBody>
      </p:sp>
      <p:sp>
        <p:nvSpPr>
          <p:cNvPr id="33" name="TextBox 32">
            <a:extLst>
              <a:ext uri="{FF2B5EF4-FFF2-40B4-BE49-F238E27FC236}">
                <a16:creationId xmlns:a16="http://schemas.microsoft.com/office/drawing/2014/main" id="{CD88EA6A-4AD9-7146-91FF-742E338E4BD5}"/>
              </a:ext>
            </a:extLst>
          </p:cNvPr>
          <p:cNvSpPr txBox="1"/>
          <p:nvPr/>
        </p:nvSpPr>
        <p:spPr>
          <a:xfrm>
            <a:off x="2878627" y="3343960"/>
            <a:ext cx="4311583" cy="261610"/>
          </a:xfrm>
          <a:prstGeom prst="rect">
            <a:avLst/>
          </a:prstGeom>
          <a:noFill/>
        </p:spPr>
        <p:txBody>
          <a:bodyPr wrap="square" lIns="91440" rIns="0" rtlCol="0">
            <a:spAutoFit/>
          </a:bodyPr>
          <a:lstStyle/>
          <a:p>
            <a:r>
              <a:rPr lang="en" sz="1050" dirty="0">
                <a:solidFill>
                  <a:schemeClr val="bg2"/>
                </a:solidFill>
                <a:latin typeface="Roboto Mono Regular"/>
                <a:ea typeface="Roboto Mono Regular"/>
                <a:cs typeface="Roboto Mono Regular"/>
                <a:sym typeface="Roboto Mono Regular"/>
              </a:rPr>
              <a:t>Registry path to a Process (Application or Service)</a:t>
            </a:r>
            <a:endParaRPr lang="en-US" sz="1050" dirty="0">
              <a:solidFill>
                <a:schemeClr val="bg2"/>
              </a:solidFill>
            </a:endParaRPr>
          </a:p>
        </p:txBody>
      </p:sp>
      <p:cxnSp>
        <p:nvCxnSpPr>
          <p:cNvPr id="34" name="Elbow Connector 33">
            <a:extLst>
              <a:ext uri="{FF2B5EF4-FFF2-40B4-BE49-F238E27FC236}">
                <a16:creationId xmlns:a16="http://schemas.microsoft.com/office/drawing/2014/main" id="{57C7E954-3813-5A4A-82E8-63D291913B46}"/>
              </a:ext>
            </a:extLst>
          </p:cNvPr>
          <p:cNvCxnSpPr>
            <a:cxnSpLocks/>
            <a:stCxn id="23" idx="1"/>
            <a:endCxn id="30" idx="1"/>
          </p:cNvCxnSpPr>
          <p:nvPr/>
        </p:nvCxnSpPr>
        <p:spPr>
          <a:xfrm rot="16200000" flipH="1">
            <a:off x="2584634" y="2514139"/>
            <a:ext cx="377484" cy="210501"/>
          </a:xfrm>
          <a:prstGeom prst="bentConnector2">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8" name="Elbow Connector 37">
            <a:extLst>
              <a:ext uri="{FF2B5EF4-FFF2-40B4-BE49-F238E27FC236}">
                <a16:creationId xmlns:a16="http://schemas.microsoft.com/office/drawing/2014/main" id="{E9162E88-433D-6C4B-B7C2-A6C4D53AA3F9}"/>
              </a:ext>
            </a:extLst>
          </p:cNvPr>
          <p:cNvCxnSpPr>
            <a:cxnSpLocks/>
            <a:stCxn id="23" idx="1"/>
            <a:endCxn id="31" idx="1"/>
          </p:cNvCxnSpPr>
          <p:nvPr/>
        </p:nvCxnSpPr>
        <p:spPr>
          <a:xfrm rot="16200000" flipH="1">
            <a:off x="2417014" y="2681759"/>
            <a:ext cx="712724" cy="210501"/>
          </a:xfrm>
          <a:prstGeom prst="bentConnector2">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40" name="Elbow Connector 39">
            <a:extLst>
              <a:ext uri="{FF2B5EF4-FFF2-40B4-BE49-F238E27FC236}">
                <a16:creationId xmlns:a16="http://schemas.microsoft.com/office/drawing/2014/main" id="{FBEDB554-4905-7A4D-81FA-DAB1070975FA}"/>
              </a:ext>
            </a:extLst>
          </p:cNvPr>
          <p:cNvCxnSpPr>
            <a:cxnSpLocks/>
            <a:stCxn id="23" idx="1"/>
            <a:endCxn id="33" idx="1"/>
          </p:cNvCxnSpPr>
          <p:nvPr/>
        </p:nvCxnSpPr>
        <p:spPr>
          <a:xfrm rot="16200000" flipH="1">
            <a:off x="2251318" y="2847455"/>
            <a:ext cx="1044117" cy="210501"/>
          </a:xfrm>
          <a:prstGeom prst="bentConnector2">
            <a:avLst/>
          </a:prstGeom>
          <a:ln>
            <a:tailEnd type="triangle"/>
          </a:ln>
        </p:spPr>
        <p:style>
          <a:lnRef idx="2">
            <a:schemeClr val="accent5"/>
          </a:lnRef>
          <a:fillRef idx="0">
            <a:schemeClr val="accent5"/>
          </a:fillRef>
          <a:effectRef idx="1">
            <a:schemeClr val="accent5"/>
          </a:effectRef>
          <a:fontRef idx="minor">
            <a:schemeClr val="tx1"/>
          </a:fontRef>
        </p:style>
      </p:cxnSp>
      <p:sp>
        <p:nvSpPr>
          <p:cNvPr id="48" name="TextBox 47">
            <a:extLst>
              <a:ext uri="{FF2B5EF4-FFF2-40B4-BE49-F238E27FC236}">
                <a16:creationId xmlns:a16="http://schemas.microsoft.com/office/drawing/2014/main" id="{42BCFE20-DCF6-3443-B838-8BAEBAF9FA9D}"/>
              </a:ext>
            </a:extLst>
          </p:cNvPr>
          <p:cNvSpPr txBox="1"/>
          <p:nvPr/>
        </p:nvSpPr>
        <p:spPr>
          <a:xfrm>
            <a:off x="3148340" y="3548967"/>
            <a:ext cx="4041870" cy="415498"/>
          </a:xfrm>
          <a:prstGeom prst="rect">
            <a:avLst/>
          </a:prstGeom>
          <a:noFill/>
        </p:spPr>
        <p:txBody>
          <a:bodyPr wrap="square" lIns="91440" rIns="0" rtlCol="0">
            <a:spAutoFit/>
          </a:bodyPr>
          <a:lstStyle/>
          <a:p>
            <a:pPr marL="171450" indent="-171450">
              <a:buFont typeface="Wingdings" pitchFamily="2" charset="2"/>
              <a:buChar char="§"/>
            </a:pPr>
            <a:r>
              <a:rPr lang="en" sz="1050" b="1" dirty="0">
                <a:solidFill>
                  <a:schemeClr val="accent5"/>
                </a:solidFill>
                <a:latin typeface="Roboto Mono Regular"/>
                <a:ea typeface="Roboto Mono Regular"/>
                <a:cs typeface="Roboto Mono Regular"/>
                <a:sym typeface="Roboto Mono Regular"/>
              </a:rPr>
              <a:t>HKLM\SYSTEM\CurrentControlSet\Services\</a:t>
            </a:r>
            <a:r>
              <a:rPr lang="en" sz="1050" b="1" dirty="0">
                <a:solidFill>
                  <a:srgbClr val="C00000"/>
                </a:solidFill>
                <a:latin typeface="Roboto Mono"/>
                <a:ea typeface="Roboto Mono"/>
                <a:cs typeface="Roboto Mono"/>
                <a:sym typeface="Roboto Mono"/>
              </a:rPr>
              <a:t>SomeServiceName</a:t>
            </a:r>
          </a:p>
          <a:p>
            <a:pPr marL="171450" indent="-171450">
              <a:buFont typeface="Wingdings" pitchFamily="2" charset="2"/>
              <a:buChar char="§"/>
            </a:pPr>
            <a:r>
              <a:rPr lang="en-US" sz="1050" dirty="0">
                <a:solidFill>
                  <a:schemeClr val="bg2"/>
                </a:solidFill>
                <a:latin typeface="Roboto Mono"/>
                <a:ea typeface="Roboto Mono"/>
                <a:sym typeface="Roboto Mono"/>
              </a:rPr>
              <a:t>and more</a:t>
            </a:r>
            <a:endParaRPr lang="en-US" sz="1050" dirty="0">
              <a:solidFill>
                <a:schemeClr val="bg2"/>
              </a:solidFill>
            </a:endParaRPr>
          </a:p>
        </p:txBody>
      </p:sp>
      <p:sp>
        <p:nvSpPr>
          <p:cNvPr id="56" name="Rectangle 55">
            <a:extLst>
              <a:ext uri="{FF2B5EF4-FFF2-40B4-BE49-F238E27FC236}">
                <a16:creationId xmlns:a16="http://schemas.microsoft.com/office/drawing/2014/main" id="{6949D910-3418-044E-9EE9-4EC94503192D}"/>
              </a:ext>
            </a:extLst>
          </p:cNvPr>
          <p:cNvSpPr/>
          <p:nvPr/>
        </p:nvSpPr>
        <p:spPr>
          <a:xfrm>
            <a:off x="7262571" y="2061314"/>
            <a:ext cx="839523" cy="36933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Scope</a:t>
            </a:r>
          </a:p>
        </p:txBody>
      </p:sp>
      <p:sp>
        <p:nvSpPr>
          <p:cNvPr id="58" name="TextBox 57">
            <a:extLst>
              <a:ext uri="{FF2B5EF4-FFF2-40B4-BE49-F238E27FC236}">
                <a16:creationId xmlns:a16="http://schemas.microsoft.com/office/drawing/2014/main" id="{C5F89245-5068-6445-BBF3-7B4985D6D10F}"/>
              </a:ext>
            </a:extLst>
          </p:cNvPr>
          <p:cNvSpPr txBox="1"/>
          <p:nvPr/>
        </p:nvSpPr>
        <p:spPr>
          <a:xfrm>
            <a:off x="7359580" y="2681174"/>
            <a:ext cx="645504" cy="253916"/>
          </a:xfrm>
          <a:prstGeom prst="rect">
            <a:avLst/>
          </a:prstGeom>
          <a:noFill/>
        </p:spPr>
        <p:txBody>
          <a:bodyPr wrap="square" lIns="0" rIns="0" rtlCol="0">
            <a:spAutoFit/>
          </a:bodyPr>
          <a:lstStyle/>
          <a:p>
            <a:pPr algn="ctr"/>
            <a:r>
              <a:rPr lang="en" sz="1050" b="1" dirty="0">
                <a:solidFill>
                  <a:schemeClr val="bg2"/>
                </a:solidFill>
                <a:latin typeface="Roboto Mono Regular"/>
                <a:ea typeface="Roboto Mono Regular"/>
                <a:cs typeface="Roboto Mono Regular"/>
                <a:sym typeface="Roboto Mono Regular"/>
              </a:rPr>
              <a:t>Machine</a:t>
            </a:r>
            <a:endParaRPr lang="en-US" sz="1050" b="1" dirty="0">
              <a:solidFill>
                <a:schemeClr val="bg2"/>
              </a:solidFill>
            </a:endParaRPr>
          </a:p>
        </p:txBody>
      </p:sp>
      <p:sp>
        <p:nvSpPr>
          <p:cNvPr id="59" name="TextBox 58">
            <a:extLst>
              <a:ext uri="{FF2B5EF4-FFF2-40B4-BE49-F238E27FC236}">
                <a16:creationId xmlns:a16="http://schemas.microsoft.com/office/drawing/2014/main" id="{750154F8-8C67-1F45-A83F-957D27FFF944}"/>
              </a:ext>
            </a:extLst>
          </p:cNvPr>
          <p:cNvSpPr txBox="1"/>
          <p:nvPr/>
        </p:nvSpPr>
        <p:spPr>
          <a:xfrm>
            <a:off x="7359580" y="3016414"/>
            <a:ext cx="645504" cy="253916"/>
          </a:xfrm>
          <a:prstGeom prst="rect">
            <a:avLst/>
          </a:prstGeom>
          <a:noFill/>
        </p:spPr>
        <p:txBody>
          <a:bodyPr wrap="square" lIns="0" rIns="0" rtlCol="0">
            <a:spAutoFit/>
          </a:bodyPr>
          <a:lstStyle/>
          <a:p>
            <a:pPr algn="ctr"/>
            <a:r>
              <a:rPr lang="en" sz="1050" b="1" dirty="0">
                <a:solidFill>
                  <a:schemeClr val="bg2"/>
                </a:solidFill>
                <a:latin typeface="Roboto Mono Regular"/>
                <a:ea typeface="Roboto Mono Regular"/>
                <a:cs typeface="Roboto Mono Regular"/>
                <a:sym typeface="Roboto Mono Regular"/>
              </a:rPr>
              <a:t>User</a:t>
            </a:r>
            <a:endParaRPr lang="en-US" sz="1050" b="1" dirty="0">
              <a:solidFill>
                <a:schemeClr val="bg2"/>
              </a:solidFill>
            </a:endParaRPr>
          </a:p>
        </p:txBody>
      </p:sp>
      <p:sp>
        <p:nvSpPr>
          <p:cNvPr id="61" name="TextBox 60">
            <a:extLst>
              <a:ext uri="{FF2B5EF4-FFF2-40B4-BE49-F238E27FC236}">
                <a16:creationId xmlns:a16="http://schemas.microsoft.com/office/drawing/2014/main" id="{2058671C-B797-D74C-A013-88409D30597B}"/>
              </a:ext>
            </a:extLst>
          </p:cNvPr>
          <p:cNvSpPr txBox="1"/>
          <p:nvPr/>
        </p:nvSpPr>
        <p:spPr>
          <a:xfrm>
            <a:off x="7359580" y="3345367"/>
            <a:ext cx="645504" cy="253916"/>
          </a:xfrm>
          <a:prstGeom prst="rect">
            <a:avLst/>
          </a:prstGeom>
          <a:noFill/>
        </p:spPr>
        <p:txBody>
          <a:bodyPr wrap="square" lIns="0" rIns="0" rtlCol="0">
            <a:spAutoFit/>
          </a:bodyPr>
          <a:lstStyle/>
          <a:p>
            <a:pPr algn="ctr"/>
            <a:r>
              <a:rPr lang="en" sz="1050" b="1" dirty="0">
                <a:solidFill>
                  <a:schemeClr val="bg2"/>
                </a:solidFill>
                <a:latin typeface="Roboto Mono Regular"/>
                <a:ea typeface="Roboto Mono Regular"/>
                <a:cs typeface="Roboto Mono Regular"/>
                <a:sym typeface="Roboto Mono Regular"/>
              </a:rPr>
              <a:t>Process</a:t>
            </a:r>
            <a:endParaRPr lang="en-US" sz="1050" b="1" dirty="0">
              <a:solidFill>
                <a:schemeClr val="bg2"/>
              </a:solidFill>
            </a:endParaRPr>
          </a:p>
        </p:txBody>
      </p:sp>
      <p:cxnSp>
        <p:nvCxnSpPr>
          <p:cNvPr id="62" name="Straight Arrow Connector 61">
            <a:extLst>
              <a:ext uri="{FF2B5EF4-FFF2-40B4-BE49-F238E27FC236}">
                <a16:creationId xmlns:a16="http://schemas.microsoft.com/office/drawing/2014/main" id="{04918BA6-D84F-6D4A-A62A-382B66AA2710}"/>
              </a:ext>
            </a:extLst>
          </p:cNvPr>
          <p:cNvCxnSpPr>
            <a:cxnSpLocks/>
            <a:stCxn id="30" idx="3"/>
            <a:endCxn id="58" idx="1"/>
          </p:cNvCxnSpPr>
          <p:nvPr/>
        </p:nvCxnSpPr>
        <p:spPr>
          <a:xfrm>
            <a:off x="7190210" y="2808132"/>
            <a:ext cx="169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E6445D6-53E3-F549-B49D-215AA02B75AE}"/>
              </a:ext>
            </a:extLst>
          </p:cNvPr>
          <p:cNvCxnSpPr>
            <a:cxnSpLocks/>
            <a:stCxn id="31" idx="3"/>
            <a:endCxn id="59" idx="1"/>
          </p:cNvCxnSpPr>
          <p:nvPr/>
        </p:nvCxnSpPr>
        <p:spPr>
          <a:xfrm>
            <a:off x="7190210" y="3143372"/>
            <a:ext cx="1693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0ACEA57-4956-A948-875E-F591B7D20065}"/>
              </a:ext>
            </a:extLst>
          </p:cNvPr>
          <p:cNvCxnSpPr>
            <a:cxnSpLocks/>
            <a:stCxn id="33" idx="3"/>
            <a:endCxn id="61" idx="1"/>
          </p:cNvCxnSpPr>
          <p:nvPr/>
        </p:nvCxnSpPr>
        <p:spPr>
          <a:xfrm flipV="1">
            <a:off x="7190210" y="3472325"/>
            <a:ext cx="169370" cy="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Up-Down Arrow 41">
            <a:extLst>
              <a:ext uri="{FF2B5EF4-FFF2-40B4-BE49-F238E27FC236}">
                <a16:creationId xmlns:a16="http://schemas.microsoft.com/office/drawing/2014/main" id="{9DFA25F4-038E-194E-9E1D-F61212D3C73B}"/>
              </a:ext>
            </a:extLst>
          </p:cNvPr>
          <p:cNvSpPr/>
          <p:nvPr/>
        </p:nvSpPr>
        <p:spPr>
          <a:xfrm>
            <a:off x="8150659" y="2681174"/>
            <a:ext cx="263137" cy="918109"/>
          </a:xfrm>
          <a:prstGeom prst="up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C6FFF6C-860D-AD43-AFA7-D38D3CA3B28F}"/>
              </a:ext>
            </a:extLst>
          </p:cNvPr>
          <p:cNvSpPr txBox="1"/>
          <p:nvPr/>
        </p:nvSpPr>
        <p:spPr>
          <a:xfrm>
            <a:off x="8413796" y="2681174"/>
            <a:ext cx="645504" cy="253916"/>
          </a:xfrm>
          <a:prstGeom prst="rect">
            <a:avLst/>
          </a:prstGeom>
          <a:noFill/>
        </p:spPr>
        <p:txBody>
          <a:bodyPr wrap="square" lIns="0" rIns="0" rtlCol="0">
            <a:spAutoFit/>
          </a:bodyPr>
          <a:lstStyle/>
          <a:p>
            <a:pPr algn="ctr"/>
            <a:r>
              <a:rPr lang="en" sz="1050" b="1" dirty="0">
                <a:solidFill>
                  <a:schemeClr val="tx1"/>
                </a:solidFill>
                <a:latin typeface="Roboto Mono Regular"/>
                <a:ea typeface="Roboto Mono Regular"/>
                <a:sym typeface="Roboto Mono Regular"/>
              </a:rPr>
              <a:t>Noisy</a:t>
            </a:r>
            <a:endParaRPr lang="en-US" sz="1050" b="1" dirty="0">
              <a:solidFill>
                <a:schemeClr val="tx1"/>
              </a:solidFill>
            </a:endParaRPr>
          </a:p>
        </p:txBody>
      </p:sp>
      <p:sp>
        <p:nvSpPr>
          <p:cNvPr id="75" name="TextBox 74">
            <a:extLst>
              <a:ext uri="{FF2B5EF4-FFF2-40B4-BE49-F238E27FC236}">
                <a16:creationId xmlns:a16="http://schemas.microsoft.com/office/drawing/2014/main" id="{EBD111DB-EE82-594D-94B8-5C021A1E5A62}"/>
              </a:ext>
            </a:extLst>
          </p:cNvPr>
          <p:cNvSpPr txBox="1"/>
          <p:nvPr/>
        </p:nvSpPr>
        <p:spPr>
          <a:xfrm>
            <a:off x="8413796" y="3345367"/>
            <a:ext cx="645504" cy="253916"/>
          </a:xfrm>
          <a:prstGeom prst="rect">
            <a:avLst/>
          </a:prstGeom>
          <a:noFill/>
        </p:spPr>
        <p:txBody>
          <a:bodyPr wrap="square" lIns="0" rIns="0" rtlCol="0">
            <a:spAutoFit/>
          </a:bodyPr>
          <a:lstStyle/>
          <a:p>
            <a:pPr algn="ctr"/>
            <a:r>
              <a:rPr lang="en" sz="1050" b="1" dirty="0">
                <a:solidFill>
                  <a:schemeClr val="tx1"/>
                </a:solidFill>
                <a:latin typeface="Roboto Mono Regular"/>
                <a:ea typeface="Roboto Mono Regular"/>
                <a:sym typeface="Roboto Mono Regular"/>
              </a:rPr>
              <a:t>Targeted</a:t>
            </a:r>
            <a:endParaRPr lang="en-US" sz="1050" b="1" dirty="0">
              <a:solidFill>
                <a:schemeClr val="tx1"/>
              </a:solidFill>
            </a:endParaRPr>
          </a:p>
        </p:txBody>
      </p:sp>
    </p:spTree>
    <p:extLst>
      <p:ext uri="{BB962C8B-B14F-4D97-AF65-F5344CB8AC3E}">
        <p14:creationId xmlns:p14="http://schemas.microsoft.com/office/powerpoint/2010/main" val="2490067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(1) Looking for Modification of Registry Keys</a:t>
            </a:r>
            <a:endParaRPr dirty="0"/>
          </a:p>
        </p:txBody>
      </p:sp>
      <p:sp>
        <p:nvSpPr>
          <p:cNvPr id="196" name="Google Shape;196;p24"/>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Sysmon event 13 (Registry key value modification)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198" name="Google Shape;198;p24"/>
          <p:cNvPicPr preferRelativeResize="0"/>
          <p:nvPr/>
        </p:nvPicPr>
        <p:blipFill>
          <a:blip r:embed="rId3">
            <a:alphaModFix/>
          </a:blip>
          <a:stretch>
            <a:fillRect/>
          </a:stretch>
        </p:blipFill>
        <p:spPr>
          <a:xfrm>
            <a:off x="100750" y="1603450"/>
            <a:ext cx="8718925" cy="1053700"/>
          </a:xfrm>
          <a:prstGeom prst="rect">
            <a:avLst/>
          </a:prstGeom>
          <a:noFill/>
          <a:ln w="38100">
            <a:solidFill>
              <a:schemeClr val="accent5"/>
            </a:solidFill>
          </a:ln>
        </p:spPr>
      </p:pic>
      <p:sp>
        <p:nvSpPr>
          <p:cNvPr id="7" name="Google Shape;195;p24">
            <a:extLst>
              <a:ext uri="{FF2B5EF4-FFF2-40B4-BE49-F238E27FC236}">
                <a16:creationId xmlns:a16="http://schemas.microsoft.com/office/drawing/2014/main" id="{F9FFCD29-883D-FE44-B3BA-2E6BBFE4D304}"/>
              </a:ext>
            </a:extLst>
          </p:cNvPr>
          <p:cNvSpPr txBox="1"/>
          <p:nvPr/>
        </p:nvSpPr>
        <p:spPr>
          <a:xfrm>
            <a:off x="100750" y="120325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Sysmon event 13 (Registry key value modification)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24578" name="Picture 2" descr="Star-Struck on Apple iOS 14.6">
            <a:extLst>
              <a:ext uri="{FF2B5EF4-FFF2-40B4-BE49-F238E27FC236}">
                <a16:creationId xmlns:a16="http://schemas.microsoft.com/office/drawing/2014/main" id="{2B4A3541-57E4-FA4F-81AD-F795AC3BE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33B5D41-EB3C-F340-8349-7ACE07CCA90B}"/>
              </a:ext>
            </a:extLst>
          </p:cNvPr>
          <p:cNvPicPr>
            <a:picLocks noChangeAspect="1"/>
          </p:cNvPicPr>
          <p:nvPr/>
        </p:nvPicPr>
        <p:blipFill>
          <a:blip r:embed="rId5"/>
          <a:stretch>
            <a:fillRect/>
          </a:stretch>
        </p:blipFill>
        <p:spPr>
          <a:xfrm>
            <a:off x="100749" y="3515700"/>
            <a:ext cx="8718925" cy="565747"/>
          </a:xfrm>
          <a:prstGeom prst="rect">
            <a:avLst/>
          </a:prstGeom>
          <a:ln w="38100">
            <a:solidFill>
              <a:schemeClr val="accent5"/>
            </a:solidFill>
          </a:ln>
        </p:spPr>
      </p:pic>
    </p:spTree>
    <p:extLst>
      <p:ext uri="{BB962C8B-B14F-4D97-AF65-F5344CB8AC3E}">
        <p14:creationId xmlns:p14="http://schemas.microsoft.com/office/powerpoint/2010/main" val="4183086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Adversary Simulation: Persistence</a:t>
            </a:r>
            <a:endParaRPr dirty="0"/>
          </a:p>
        </p:txBody>
      </p:sp>
      <p:cxnSp>
        <p:nvCxnSpPr>
          <p:cNvPr id="150" name="Google Shape;150;p21"/>
          <p:cNvCxnSpPr/>
          <p:nvPr/>
        </p:nvCxnSpPr>
        <p:spPr>
          <a:xfrm>
            <a:off x="4572000" y="1133059"/>
            <a:ext cx="0" cy="3587700"/>
          </a:xfrm>
          <a:prstGeom prst="straightConnector1">
            <a:avLst/>
          </a:prstGeom>
          <a:noFill/>
          <a:ln w="28575" cap="flat" cmpd="sng">
            <a:solidFill>
              <a:schemeClr val="dk2"/>
            </a:solidFill>
            <a:prstDash val="solid"/>
            <a:round/>
            <a:headEnd type="none" w="med" len="med"/>
            <a:tailEnd type="none" w="med" len="med"/>
          </a:ln>
        </p:spPr>
      </p:cxnSp>
      <p:sp>
        <p:nvSpPr>
          <p:cNvPr id="151" name="Google Shape;151;p21"/>
          <p:cNvSpPr txBox="1"/>
          <p:nvPr/>
        </p:nvSpPr>
        <p:spPr>
          <a:xfrm>
            <a:off x="1184748" y="1444483"/>
            <a:ext cx="1918477"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Before rebooting workstation</a:t>
            </a:r>
            <a:endParaRPr sz="1800" b="1" dirty="0">
              <a:latin typeface="Source Sans Pro"/>
              <a:ea typeface="Source Sans Pro"/>
              <a:cs typeface="Source Sans Pro"/>
              <a:sym typeface="Source Sans Pro"/>
            </a:endParaRPr>
          </a:p>
        </p:txBody>
      </p:sp>
      <p:sp>
        <p:nvSpPr>
          <p:cNvPr id="152" name="Google Shape;152;p21"/>
          <p:cNvSpPr txBox="1"/>
          <p:nvPr/>
        </p:nvSpPr>
        <p:spPr>
          <a:xfrm>
            <a:off x="6040775" y="1444483"/>
            <a:ext cx="1845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After rebooting workstation</a:t>
            </a:r>
            <a:endParaRPr sz="1800" b="1" dirty="0">
              <a:latin typeface="Source Sans Pro"/>
              <a:ea typeface="Source Sans Pro"/>
              <a:cs typeface="Source Sans Pro"/>
              <a:sym typeface="Source Sans Pro"/>
            </a:endParaRPr>
          </a:p>
        </p:txBody>
      </p:sp>
      <p:sp>
        <p:nvSpPr>
          <p:cNvPr id="24" name="Google Shape;102;p19">
            <a:extLst>
              <a:ext uri="{FF2B5EF4-FFF2-40B4-BE49-F238E27FC236}">
                <a16:creationId xmlns:a16="http://schemas.microsoft.com/office/drawing/2014/main" id="{EBF8E2D4-37CF-364C-903E-741B3B9E783B}"/>
              </a:ext>
            </a:extLst>
          </p:cNvPr>
          <p:cNvSpPr/>
          <p:nvPr/>
        </p:nvSpPr>
        <p:spPr>
          <a:xfrm>
            <a:off x="3089432" y="2220293"/>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dirty="0">
                <a:solidFill>
                  <a:schemeClr val="dk1"/>
                </a:solidFill>
              </a:rPr>
              <a:t>Registry Key</a:t>
            </a:r>
            <a:endParaRPr dirty="0">
              <a:solidFill>
                <a:schemeClr val="dk1"/>
              </a:solidFill>
            </a:endParaRPr>
          </a:p>
        </p:txBody>
      </p:sp>
      <p:sp>
        <p:nvSpPr>
          <p:cNvPr id="25" name="Google Shape;103;p19">
            <a:extLst>
              <a:ext uri="{FF2B5EF4-FFF2-40B4-BE49-F238E27FC236}">
                <a16:creationId xmlns:a16="http://schemas.microsoft.com/office/drawing/2014/main" id="{9BB02311-6924-B642-967D-8B12DBCB0A72}"/>
              </a:ext>
            </a:extLst>
          </p:cNvPr>
          <p:cNvSpPr/>
          <p:nvPr/>
        </p:nvSpPr>
        <p:spPr>
          <a:xfrm>
            <a:off x="3089432" y="3130097"/>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dirty="0">
                <a:solidFill>
                  <a:schemeClr val="dk1"/>
                </a:solidFill>
              </a:rPr>
              <a:t>Registry Key Value</a:t>
            </a:r>
            <a:endParaRPr dirty="0">
              <a:solidFill>
                <a:schemeClr val="dk1"/>
              </a:solidFill>
            </a:endParaRPr>
          </a:p>
        </p:txBody>
      </p:sp>
      <p:sp>
        <p:nvSpPr>
          <p:cNvPr id="26" name="Google Shape;105;p19">
            <a:extLst>
              <a:ext uri="{FF2B5EF4-FFF2-40B4-BE49-F238E27FC236}">
                <a16:creationId xmlns:a16="http://schemas.microsoft.com/office/drawing/2014/main" id="{7E3B043D-61D9-114A-B54F-783CF7FE7972}"/>
              </a:ext>
            </a:extLst>
          </p:cNvPr>
          <p:cNvSpPr txBox="1"/>
          <p:nvPr/>
        </p:nvSpPr>
        <p:spPr>
          <a:xfrm>
            <a:off x="1511862" y="2859366"/>
            <a:ext cx="1009894"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or modified</a:t>
            </a:r>
            <a:endParaRPr dirty="0">
              <a:latin typeface="Source Sans Pro"/>
              <a:ea typeface="Source Sans Pro"/>
              <a:cs typeface="Source Sans Pro"/>
              <a:sym typeface="Source Sans Pro"/>
            </a:endParaRPr>
          </a:p>
        </p:txBody>
      </p:sp>
      <p:sp>
        <p:nvSpPr>
          <p:cNvPr id="27" name="Google Shape;106;p19">
            <a:extLst>
              <a:ext uri="{FF2B5EF4-FFF2-40B4-BE49-F238E27FC236}">
                <a16:creationId xmlns:a16="http://schemas.microsoft.com/office/drawing/2014/main" id="{AB91A5E7-1945-6645-8804-5B9E15FB4CCF}"/>
              </a:ext>
            </a:extLst>
          </p:cNvPr>
          <p:cNvSpPr/>
          <p:nvPr/>
        </p:nvSpPr>
        <p:spPr>
          <a:xfrm>
            <a:off x="3089432" y="3975746"/>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lgn="ctr"/>
            <a:r>
              <a:rPr lang="en">
                <a:solidFill>
                  <a:schemeClr val="lt1"/>
                </a:solidFill>
              </a:rPr>
              <a:t>DLL</a:t>
            </a:r>
            <a:endParaRPr>
              <a:solidFill>
                <a:schemeClr val="lt1"/>
              </a:solidFill>
            </a:endParaRPr>
          </a:p>
        </p:txBody>
      </p:sp>
      <p:sp>
        <p:nvSpPr>
          <p:cNvPr id="28" name="Google Shape;111;p19">
            <a:extLst>
              <a:ext uri="{FF2B5EF4-FFF2-40B4-BE49-F238E27FC236}">
                <a16:creationId xmlns:a16="http://schemas.microsoft.com/office/drawing/2014/main" id="{624689BE-945B-3A44-BC15-9E59701FD6C6}"/>
              </a:ext>
            </a:extLst>
          </p:cNvPr>
          <p:cNvSpPr/>
          <p:nvPr/>
        </p:nvSpPr>
        <p:spPr>
          <a:xfrm>
            <a:off x="7615512" y="3592486"/>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Ip</a:t>
            </a:r>
            <a:endParaRPr dirty="0"/>
          </a:p>
        </p:txBody>
      </p:sp>
      <p:cxnSp>
        <p:nvCxnSpPr>
          <p:cNvPr id="29" name="Curved Connector 28">
            <a:extLst>
              <a:ext uri="{FF2B5EF4-FFF2-40B4-BE49-F238E27FC236}">
                <a16:creationId xmlns:a16="http://schemas.microsoft.com/office/drawing/2014/main" id="{2DF82FD4-C76C-7440-A8C5-7A268791A0A7}"/>
              </a:ext>
            </a:extLst>
          </p:cNvPr>
          <p:cNvCxnSpPr>
            <a:cxnSpLocks/>
            <a:stCxn id="26" idx="3"/>
            <a:endCxn id="24" idx="1"/>
          </p:cNvCxnSpPr>
          <p:nvPr/>
        </p:nvCxnSpPr>
        <p:spPr>
          <a:xfrm flipV="1">
            <a:off x="2521756" y="2531993"/>
            <a:ext cx="567676" cy="45087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0" name="Curved Connector 29">
            <a:extLst>
              <a:ext uri="{FF2B5EF4-FFF2-40B4-BE49-F238E27FC236}">
                <a16:creationId xmlns:a16="http://schemas.microsoft.com/office/drawing/2014/main" id="{EBE6616F-0FD8-544E-98E8-6E2545E02779}"/>
              </a:ext>
            </a:extLst>
          </p:cNvPr>
          <p:cNvCxnSpPr>
            <a:cxnSpLocks/>
            <a:stCxn id="26" idx="3"/>
            <a:endCxn id="25" idx="1"/>
          </p:cNvCxnSpPr>
          <p:nvPr/>
        </p:nvCxnSpPr>
        <p:spPr>
          <a:xfrm>
            <a:off x="2521756" y="2982870"/>
            <a:ext cx="567676" cy="45892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sp>
        <p:nvSpPr>
          <p:cNvPr id="31" name="Google Shape;101;p19">
            <a:extLst>
              <a:ext uri="{FF2B5EF4-FFF2-40B4-BE49-F238E27FC236}">
                <a16:creationId xmlns:a16="http://schemas.microsoft.com/office/drawing/2014/main" id="{C390B7C3-4C3A-B04F-924A-D952D2449E09}"/>
              </a:ext>
            </a:extLst>
          </p:cNvPr>
          <p:cNvSpPr/>
          <p:nvPr/>
        </p:nvSpPr>
        <p:spPr>
          <a:xfrm>
            <a:off x="271676" y="3322855"/>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sp>
        <p:nvSpPr>
          <p:cNvPr id="32" name="Google Shape;105;p19">
            <a:extLst>
              <a:ext uri="{FF2B5EF4-FFF2-40B4-BE49-F238E27FC236}">
                <a16:creationId xmlns:a16="http://schemas.microsoft.com/office/drawing/2014/main" id="{81AE2F0D-EC5F-F34C-97D6-E26E517D6CA7}"/>
              </a:ext>
            </a:extLst>
          </p:cNvPr>
          <p:cNvSpPr txBox="1"/>
          <p:nvPr/>
        </p:nvSpPr>
        <p:spPr>
          <a:xfrm>
            <a:off x="1510156" y="416394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endParaRPr dirty="0">
              <a:latin typeface="Source Sans Pro"/>
              <a:ea typeface="Source Sans Pro"/>
              <a:cs typeface="Source Sans Pro"/>
              <a:sym typeface="Source Sans Pro"/>
            </a:endParaRPr>
          </a:p>
        </p:txBody>
      </p:sp>
      <p:cxnSp>
        <p:nvCxnSpPr>
          <p:cNvPr id="34" name="Straight Arrow Connector 33">
            <a:extLst>
              <a:ext uri="{FF2B5EF4-FFF2-40B4-BE49-F238E27FC236}">
                <a16:creationId xmlns:a16="http://schemas.microsoft.com/office/drawing/2014/main" id="{970C2280-F37E-CA41-B6E0-E8F1C66B8395}"/>
              </a:ext>
            </a:extLst>
          </p:cNvPr>
          <p:cNvCxnSpPr>
            <a:cxnSpLocks/>
            <a:stCxn id="32" idx="3"/>
            <a:endCxn id="27" idx="1"/>
          </p:cNvCxnSpPr>
          <p:nvPr/>
        </p:nvCxnSpPr>
        <p:spPr>
          <a:xfrm>
            <a:off x="2521756" y="4287446"/>
            <a:ext cx="5676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5" name="Google Shape;105;p19">
            <a:extLst>
              <a:ext uri="{FF2B5EF4-FFF2-40B4-BE49-F238E27FC236}">
                <a16:creationId xmlns:a16="http://schemas.microsoft.com/office/drawing/2014/main" id="{8F756A47-E1B0-F34C-8AB9-E8C9AB9EB3E0}"/>
              </a:ext>
            </a:extLst>
          </p:cNvPr>
          <p:cNvSpPr txBox="1"/>
          <p:nvPr/>
        </p:nvSpPr>
        <p:spPr>
          <a:xfrm>
            <a:off x="6040775" y="378068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connected to </a:t>
            </a:r>
            <a:endParaRPr dirty="0">
              <a:latin typeface="Source Sans Pro"/>
              <a:ea typeface="Source Sans Pro"/>
              <a:cs typeface="Source Sans Pro"/>
              <a:sym typeface="Source Sans Pro"/>
            </a:endParaRPr>
          </a:p>
        </p:txBody>
      </p:sp>
      <p:cxnSp>
        <p:nvCxnSpPr>
          <p:cNvPr id="36" name="Straight Arrow Connector 35">
            <a:extLst>
              <a:ext uri="{FF2B5EF4-FFF2-40B4-BE49-F238E27FC236}">
                <a16:creationId xmlns:a16="http://schemas.microsoft.com/office/drawing/2014/main" id="{96BD8DC1-A4C9-7D4A-997B-BCF266BEC96D}"/>
              </a:ext>
            </a:extLst>
          </p:cNvPr>
          <p:cNvCxnSpPr>
            <a:cxnSpLocks/>
            <a:stCxn id="35" idx="3"/>
            <a:endCxn id="28" idx="1"/>
          </p:cNvCxnSpPr>
          <p:nvPr/>
        </p:nvCxnSpPr>
        <p:spPr>
          <a:xfrm>
            <a:off x="7052375" y="3904186"/>
            <a:ext cx="56313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7" name="Curved Connector 36">
            <a:extLst>
              <a:ext uri="{FF2B5EF4-FFF2-40B4-BE49-F238E27FC236}">
                <a16:creationId xmlns:a16="http://schemas.microsoft.com/office/drawing/2014/main" id="{F185E32A-FC49-CC41-B081-F2C7964FF1A1}"/>
              </a:ext>
            </a:extLst>
          </p:cNvPr>
          <p:cNvCxnSpPr>
            <a:stCxn id="26" idx="1"/>
            <a:endCxn id="31" idx="0"/>
          </p:cNvCxnSpPr>
          <p:nvPr/>
        </p:nvCxnSpPr>
        <p:spPr>
          <a:xfrm rot="10800000" flipV="1">
            <a:off x="777476" y="2982869"/>
            <a:ext cx="734386" cy="339985"/>
          </a:xfrm>
          <a:prstGeom prst="curvedConnector2">
            <a:avLst/>
          </a:prstGeom>
        </p:spPr>
        <p:style>
          <a:lnRef idx="2">
            <a:schemeClr val="accent5"/>
          </a:lnRef>
          <a:fillRef idx="0">
            <a:schemeClr val="accent5"/>
          </a:fillRef>
          <a:effectRef idx="1">
            <a:schemeClr val="accent5"/>
          </a:effectRef>
          <a:fontRef idx="minor">
            <a:schemeClr val="tx1"/>
          </a:fontRef>
        </p:style>
      </p:cxnSp>
      <p:cxnSp>
        <p:nvCxnSpPr>
          <p:cNvPr id="38" name="Curved Connector 37">
            <a:extLst>
              <a:ext uri="{FF2B5EF4-FFF2-40B4-BE49-F238E27FC236}">
                <a16:creationId xmlns:a16="http://schemas.microsoft.com/office/drawing/2014/main" id="{F6BB8205-94C4-9B46-AA08-DDB70C52F053}"/>
              </a:ext>
            </a:extLst>
          </p:cNvPr>
          <p:cNvCxnSpPr>
            <a:cxnSpLocks/>
            <a:stCxn id="35" idx="1"/>
            <a:endCxn id="41" idx="2"/>
          </p:cNvCxnSpPr>
          <p:nvPr/>
        </p:nvCxnSpPr>
        <p:spPr>
          <a:xfrm rot="10800000">
            <a:off x="5477639" y="3644006"/>
            <a:ext cx="563137" cy="26018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41" name="Google Shape;101;p19">
            <a:extLst>
              <a:ext uri="{FF2B5EF4-FFF2-40B4-BE49-F238E27FC236}">
                <a16:creationId xmlns:a16="http://schemas.microsoft.com/office/drawing/2014/main" id="{520C6454-3485-9645-9065-907AB08904D5}"/>
              </a:ext>
            </a:extLst>
          </p:cNvPr>
          <p:cNvSpPr/>
          <p:nvPr/>
        </p:nvSpPr>
        <p:spPr>
          <a:xfrm>
            <a:off x="4971838" y="3020605"/>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cxnSp>
        <p:nvCxnSpPr>
          <p:cNvPr id="47" name="Curved Connector 46">
            <a:extLst>
              <a:ext uri="{FF2B5EF4-FFF2-40B4-BE49-F238E27FC236}">
                <a16:creationId xmlns:a16="http://schemas.microsoft.com/office/drawing/2014/main" id="{803594ED-B095-0540-89D8-1A4C2D15B298}"/>
              </a:ext>
            </a:extLst>
          </p:cNvPr>
          <p:cNvCxnSpPr>
            <a:cxnSpLocks/>
            <a:stCxn id="32" idx="1"/>
            <a:endCxn id="31" idx="2"/>
          </p:cNvCxnSpPr>
          <p:nvPr/>
        </p:nvCxnSpPr>
        <p:spPr>
          <a:xfrm rot="10800000">
            <a:off x="777476" y="3946256"/>
            <a:ext cx="732680" cy="34119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58" name="Google Shape;106;p19">
            <a:extLst>
              <a:ext uri="{FF2B5EF4-FFF2-40B4-BE49-F238E27FC236}">
                <a16:creationId xmlns:a16="http://schemas.microsoft.com/office/drawing/2014/main" id="{E2993821-FC0D-4941-9DF3-E89A6BED818F}"/>
              </a:ext>
            </a:extLst>
          </p:cNvPr>
          <p:cNvSpPr/>
          <p:nvPr/>
        </p:nvSpPr>
        <p:spPr>
          <a:xfrm>
            <a:off x="7610555" y="2489838"/>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DLL</a:t>
            </a:r>
            <a:endParaRPr/>
          </a:p>
        </p:txBody>
      </p:sp>
      <p:cxnSp>
        <p:nvCxnSpPr>
          <p:cNvPr id="61" name="Curved Connector 60">
            <a:extLst>
              <a:ext uri="{FF2B5EF4-FFF2-40B4-BE49-F238E27FC236}">
                <a16:creationId xmlns:a16="http://schemas.microsoft.com/office/drawing/2014/main" id="{9686AE0D-D863-044C-8CA7-031C9685FE82}"/>
              </a:ext>
            </a:extLst>
          </p:cNvPr>
          <p:cNvCxnSpPr>
            <a:cxnSpLocks/>
            <a:stCxn id="64" idx="1"/>
            <a:endCxn id="41" idx="0"/>
          </p:cNvCxnSpPr>
          <p:nvPr/>
        </p:nvCxnSpPr>
        <p:spPr>
          <a:xfrm rot="10800000" flipV="1">
            <a:off x="5477639" y="2801211"/>
            <a:ext cx="563137" cy="219394"/>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64" name="Google Shape;105;p19">
            <a:extLst>
              <a:ext uri="{FF2B5EF4-FFF2-40B4-BE49-F238E27FC236}">
                <a16:creationId xmlns:a16="http://schemas.microsoft.com/office/drawing/2014/main" id="{31954655-3294-1344-88DA-3517F68BFD60}"/>
              </a:ext>
            </a:extLst>
          </p:cNvPr>
          <p:cNvSpPr txBox="1"/>
          <p:nvPr/>
        </p:nvSpPr>
        <p:spPr>
          <a:xfrm>
            <a:off x="6040775" y="2677707"/>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loaded</a:t>
            </a:r>
            <a:endParaRPr dirty="0">
              <a:latin typeface="Source Sans Pro"/>
              <a:ea typeface="Source Sans Pro"/>
              <a:cs typeface="Source Sans Pro"/>
              <a:sym typeface="Source Sans Pro"/>
            </a:endParaRPr>
          </a:p>
        </p:txBody>
      </p:sp>
      <p:cxnSp>
        <p:nvCxnSpPr>
          <p:cNvPr id="65" name="Straight Arrow Connector 64">
            <a:extLst>
              <a:ext uri="{FF2B5EF4-FFF2-40B4-BE49-F238E27FC236}">
                <a16:creationId xmlns:a16="http://schemas.microsoft.com/office/drawing/2014/main" id="{D788112A-E4BB-9D4A-8601-D06FE931BCB2}"/>
              </a:ext>
            </a:extLst>
          </p:cNvPr>
          <p:cNvCxnSpPr>
            <a:cxnSpLocks/>
            <a:stCxn id="64" idx="3"/>
            <a:endCxn id="58" idx="1"/>
          </p:cNvCxnSpPr>
          <p:nvPr/>
        </p:nvCxnSpPr>
        <p:spPr>
          <a:xfrm>
            <a:off x="7052375" y="2801211"/>
            <a:ext cx="558180" cy="32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577497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3) Looking for Potential Malicious DLL File</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100749" y="1203250"/>
            <a:ext cx="73655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8" name="Picture 7">
            <a:extLst>
              <a:ext uri="{FF2B5EF4-FFF2-40B4-BE49-F238E27FC236}">
                <a16:creationId xmlns:a16="http://schemas.microsoft.com/office/drawing/2014/main" id="{042E3E62-AF60-6B47-8D5B-6730F60F81E9}"/>
              </a:ext>
            </a:extLst>
          </p:cNvPr>
          <p:cNvPicPr>
            <a:picLocks noChangeAspect="1"/>
          </p:cNvPicPr>
          <p:nvPr/>
        </p:nvPicPr>
        <p:blipFill>
          <a:blip r:embed="rId3"/>
          <a:stretch>
            <a:fillRect/>
          </a:stretch>
        </p:blipFill>
        <p:spPr>
          <a:xfrm>
            <a:off x="100750" y="1603329"/>
            <a:ext cx="8718925" cy="1436698"/>
          </a:xfrm>
          <a:prstGeom prst="rect">
            <a:avLst/>
          </a:prstGeom>
        </p:spPr>
      </p:pic>
      <p:pic>
        <p:nvPicPr>
          <p:cNvPr id="21506" name="Picture 2" descr="Face with Monocle on Apple iOS 14.6">
            <a:extLst>
              <a:ext uri="{FF2B5EF4-FFF2-40B4-BE49-F238E27FC236}">
                <a16:creationId xmlns:a16="http://schemas.microsoft.com/office/drawing/2014/main" id="{48EC8541-E681-4440-86CE-B7FE12916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36960DD-F630-C047-B2D9-694CE0CAF258}"/>
              </a:ext>
            </a:extLst>
          </p:cNvPr>
          <p:cNvPicPr>
            <a:picLocks noChangeAspect="1"/>
          </p:cNvPicPr>
          <p:nvPr/>
        </p:nvPicPr>
        <p:blipFill>
          <a:blip r:embed="rId5"/>
          <a:stretch>
            <a:fillRect/>
          </a:stretch>
        </p:blipFill>
        <p:spPr>
          <a:xfrm>
            <a:off x="100749" y="3574931"/>
            <a:ext cx="8718925" cy="735922"/>
          </a:xfrm>
          <a:prstGeom prst="rect">
            <a:avLst/>
          </a:prstGeom>
        </p:spPr>
      </p:pic>
      <p:sp>
        <p:nvSpPr>
          <p:cNvPr id="11" name="Google Shape;196;p24">
            <a:extLst>
              <a:ext uri="{FF2B5EF4-FFF2-40B4-BE49-F238E27FC236}">
                <a16:creationId xmlns:a16="http://schemas.microsoft.com/office/drawing/2014/main" id="{4C96E1A0-B76C-394D-8B24-020650CDE3B7}"/>
              </a:ext>
            </a:extLst>
          </p:cNvPr>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Analyzing </a:t>
            </a:r>
            <a:r>
              <a:rPr lang="en" b="1" dirty="0">
                <a:latin typeface="Source Sans Pro"/>
                <a:ea typeface="Source Sans Pro"/>
                <a:cs typeface="Source Sans Pro"/>
                <a:sym typeface="Source Sans Pro"/>
              </a:rPr>
              <a:t>Command Line execution </a:t>
            </a:r>
            <a:r>
              <a:rPr lang="en" dirty="0">
                <a:latin typeface="Source Sans Pro"/>
                <a:ea typeface="Source Sans Pro"/>
                <a:cs typeface="Source Sans Pro"/>
                <a:sym typeface="Source Sans Pro"/>
              </a:rPr>
              <a:t>field of Sysmon event 1 (Process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cxnSp>
        <p:nvCxnSpPr>
          <p:cNvPr id="22" name="Google Shape;199;p24">
            <a:extLst>
              <a:ext uri="{FF2B5EF4-FFF2-40B4-BE49-F238E27FC236}">
                <a16:creationId xmlns:a16="http://schemas.microsoft.com/office/drawing/2014/main" id="{56F16EFB-87C0-2043-A85B-C5009B3BFB8A}"/>
              </a:ext>
            </a:extLst>
          </p:cNvPr>
          <p:cNvCxnSpPr/>
          <p:nvPr/>
        </p:nvCxnSpPr>
        <p:spPr>
          <a:xfrm>
            <a:off x="4230109" y="4218906"/>
            <a:ext cx="1920240" cy="8400"/>
          </a:xfrm>
          <a:prstGeom prst="straightConnector1">
            <a:avLst/>
          </a:prstGeom>
          <a:noFill/>
          <a:ln w="28575" cap="flat" cmpd="sng">
            <a:solidFill>
              <a:schemeClr val="accent6"/>
            </a:solidFill>
            <a:prstDash val="solid"/>
            <a:round/>
            <a:headEnd type="none" w="med" len="med"/>
            <a:tailEnd type="none" w="med" len="med"/>
          </a:ln>
        </p:spPr>
      </p:cxnSp>
      <p:cxnSp>
        <p:nvCxnSpPr>
          <p:cNvPr id="23" name="Google Shape;199;p24">
            <a:extLst>
              <a:ext uri="{FF2B5EF4-FFF2-40B4-BE49-F238E27FC236}">
                <a16:creationId xmlns:a16="http://schemas.microsoft.com/office/drawing/2014/main" id="{1ABDF843-83C4-FC4B-9183-35439F1FD681}"/>
              </a:ext>
            </a:extLst>
          </p:cNvPr>
          <p:cNvCxnSpPr/>
          <p:nvPr/>
        </p:nvCxnSpPr>
        <p:spPr>
          <a:xfrm>
            <a:off x="4319092" y="2960046"/>
            <a:ext cx="1920240" cy="8400"/>
          </a:xfrm>
          <a:prstGeom prst="straightConnector1">
            <a:avLst/>
          </a:prstGeom>
          <a:noFill/>
          <a:ln w="28575"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1531625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3) Looking for DLL File Creation</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100749" y="1203250"/>
            <a:ext cx="7365525"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Sysmon event 11 (File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sp>
        <p:nvSpPr>
          <p:cNvPr id="11" name="Google Shape;196;p24">
            <a:extLst>
              <a:ext uri="{FF2B5EF4-FFF2-40B4-BE49-F238E27FC236}">
                <a16:creationId xmlns:a16="http://schemas.microsoft.com/office/drawing/2014/main" id="{4C96E1A0-B76C-394D-8B24-020650CDE3B7}"/>
              </a:ext>
            </a:extLst>
          </p:cNvPr>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Sysmon event 11 (File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cxnSp>
        <p:nvCxnSpPr>
          <p:cNvPr id="22" name="Google Shape;199;p24">
            <a:extLst>
              <a:ext uri="{FF2B5EF4-FFF2-40B4-BE49-F238E27FC236}">
                <a16:creationId xmlns:a16="http://schemas.microsoft.com/office/drawing/2014/main" id="{56F16EFB-87C0-2043-A85B-C5009B3BFB8A}"/>
              </a:ext>
            </a:extLst>
          </p:cNvPr>
          <p:cNvCxnSpPr/>
          <p:nvPr/>
        </p:nvCxnSpPr>
        <p:spPr>
          <a:xfrm>
            <a:off x="4230109" y="4218906"/>
            <a:ext cx="1920240" cy="8400"/>
          </a:xfrm>
          <a:prstGeom prst="straightConnector1">
            <a:avLst/>
          </a:prstGeom>
          <a:noFill/>
          <a:ln w="28575" cap="flat" cmpd="sng">
            <a:solidFill>
              <a:schemeClr val="accent6"/>
            </a:solidFill>
            <a:prstDash val="solid"/>
            <a:round/>
            <a:headEnd type="none" w="med" len="med"/>
            <a:tailEnd type="none" w="med" len="med"/>
          </a:ln>
        </p:spPr>
      </p:cxnSp>
      <p:pic>
        <p:nvPicPr>
          <p:cNvPr id="2" name="Picture 1">
            <a:extLst>
              <a:ext uri="{FF2B5EF4-FFF2-40B4-BE49-F238E27FC236}">
                <a16:creationId xmlns:a16="http://schemas.microsoft.com/office/drawing/2014/main" id="{20C66657-195D-074A-86AD-73428698BF25}"/>
              </a:ext>
            </a:extLst>
          </p:cNvPr>
          <p:cNvPicPr>
            <a:picLocks noChangeAspect="1"/>
          </p:cNvPicPr>
          <p:nvPr/>
        </p:nvPicPr>
        <p:blipFill>
          <a:blip r:embed="rId3"/>
          <a:stretch>
            <a:fillRect/>
          </a:stretch>
        </p:blipFill>
        <p:spPr>
          <a:xfrm>
            <a:off x="100748" y="1603329"/>
            <a:ext cx="8718925" cy="664153"/>
          </a:xfrm>
          <a:prstGeom prst="rect">
            <a:avLst/>
          </a:prstGeom>
          <a:ln w="38100">
            <a:solidFill>
              <a:schemeClr val="accent5"/>
            </a:solidFill>
          </a:ln>
        </p:spPr>
      </p:pic>
      <p:pic>
        <p:nvPicPr>
          <p:cNvPr id="4" name="Picture 3">
            <a:extLst>
              <a:ext uri="{FF2B5EF4-FFF2-40B4-BE49-F238E27FC236}">
                <a16:creationId xmlns:a16="http://schemas.microsoft.com/office/drawing/2014/main" id="{1F0F61E5-35B3-804D-AA2B-D8BC0611A4D4}"/>
              </a:ext>
            </a:extLst>
          </p:cNvPr>
          <p:cNvPicPr>
            <a:picLocks noChangeAspect="1"/>
          </p:cNvPicPr>
          <p:nvPr/>
        </p:nvPicPr>
        <p:blipFill>
          <a:blip r:embed="rId4"/>
          <a:stretch>
            <a:fillRect/>
          </a:stretch>
        </p:blipFill>
        <p:spPr>
          <a:xfrm>
            <a:off x="100748" y="3515700"/>
            <a:ext cx="8731552" cy="751072"/>
          </a:xfrm>
          <a:prstGeom prst="rect">
            <a:avLst/>
          </a:prstGeom>
          <a:ln w="38100">
            <a:solidFill>
              <a:schemeClr val="accent5"/>
            </a:solidFill>
          </a:ln>
        </p:spPr>
      </p:pic>
      <p:pic>
        <p:nvPicPr>
          <p:cNvPr id="12" name="Picture 2" descr="Star-Struck on Apple iOS 14.6">
            <a:extLst>
              <a:ext uri="{FF2B5EF4-FFF2-40B4-BE49-F238E27FC236}">
                <a16:creationId xmlns:a16="http://schemas.microsoft.com/office/drawing/2014/main" id="{77A5AC45-CC6A-0945-9C96-6DA39B3F07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07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3) Looking for DLL File Creation</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492630" y="1203250"/>
            <a:ext cx="358532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Sysmon event 11 (File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3" name="Picture 2">
            <a:extLst>
              <a:ext uri="{FF2B5EF4-FFF2-40B4-BE49-F238E27FC236}">
                <a16:creationId xmlns:a16="http://schemas.microsoft.com/office/drawing/2014/main" id="{EDC2C37B-CE3D-734A-AF25-7AE10A9D8C21}"/>
              </a:ext>
            </a:extLst>
          </p:cNvPr>
          <p:cNvPicPr>
            <a:picLocks noChangeAspect="1"/>
          </p:cNvPicPr>
          <p:nvPr/>
        </p:nvPicPr>
        <p:blipFill>
          <a:blip r:embed="rId3"/>
          <a:stretch>
            <a:fillRect/>
          </a:stretch>
        </p:blipFill>
        <p:spPr>
          <a:xfrm>
            <a:off x="1320067" y="1738154"/>
            <a:ext cx="1930446" cy="3138710"/>
          </a:xfrm>
          <a:prstGeom prst="rect">
            <a:avLst/>
          </a:prstGeom>
        </p:spPr>
      </p:pic>
      <p:sp>
        <p:nvSpPr>
          <p:cNvPr id="10" name="Google Shape;195;p24">
            <a:extLst>
              <a:ext uri="{FF2B5EF4-FFF2-40B4-BE49-F238E27FC236}">
                <a16:creationId xmlns:a16="http://schemas.microsoft.com/office/drawing/2014/main" id="{7B34E304-6A91-4448-AB14-4637EF011797}"/>
              </a:ext>
            </a:extLst>
          </p:cNvPr>
          <p:cNvSpPr txBox="1"/>
          <p:nvPr/>
        </p:nvSpPr>
        <p:spPr>
          <a:xfrm>
            <a:off x="4426560" y="1203250"/>
            <a:ext cx="358532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Source Sans Pro"/>
                <a:ea typeface="Source Sans Pro"/>
                <a:cs typeface="Source Sans Pro"/>
                <a:sym typeface="Source Sans Pro"/>
              </a:rPr>
              <a:t>Test 2: Sysmon event 11 (File Creation)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5" name="Picture 4">
            <a:extLst>
              <a:ext uri="{FF2B5EF4-FFF2-40B4-BE49-F238E27FC236}">
                <a16:creationId xmlns:a16="http://schemas.microsoft.com/office/drawing/2014/main" id="{C7241E06-268A-6E4C-85D5-1AE656650A01}"/>
              </a:ext>
            </a:extLst>
          </p:cNvPr>
          <p:cNvPicPr>
            <a:picLocks noChangeAspect="1"/>
          </p:cNvPicPr>
          <p:nvPr/>
        </p:nvPicPr>
        <p:blipFill>
          <a:blip r:embed="rId4"/>
          <a:stretch>
            <a:fillRect/>
          </a:stretch>
        </p:blipFill>
        <p:spPr>
          <a:xfrm>
            <a:off x="5253997" y="1738154"/>
            <a:ext cx="1930446" cy="3138710"/>
          </a:xfrm>
          <a:prstGeom prst="rect">
            <a:avLst/>
          </a:prstGeom>
        </p:spPr>
      </p:pic>
      <p:pic>
        <p:nvPicPr>
          <p:cNvPr id="13" name="Picture 2" descr="Face with Monocle on Apple iOS 14.6">
            <a:extLst>
              <a:ext uri="{FF2B5EF4-FFF2-40B4-BE49-F238E27FC236}">
                <a16:creationId xmlns:a16="http://schemas.microsoft.com/office/drawing/2014/main" id="{078F4E9C-D861-7540-9458-1EA61F139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33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Adversary Simulation: Persistence</a:t>
            </a:r>
            <a:endParaRPr dirty="0"/>
          </a:p>
        </p:txBody>
      </p:sp>
      <p:cxnSp>
        <p:nvCxnSpPr>
          <p:cNvPr id="150" name="Google Shape;150;p21"/>
          <p:cNvCxnSpPr/>
          <p:nvPr/>
        </p:nvCxnSpPr>
        <p:spPr>
          <a:xfrm>
            <a:off x="4572000" y="1133059"/>
            <a:ext cx="0" cy="3587700"/>
          </a:xfrm>
          <a:prstGeom prst="straightConnector1">
            <a:avLst/>
          </a:prstGeom>
          <a:noFill/>
          <a:ln w="28575" cap="flat" cmpd="sng">
            <a:solidFill>
              <a:schemeClr val="dk2"/>
            </a:solidFill>
            <a:prstDash val="solid"/>
            <a:round/>
            <a:headEnd type="none" w="med" len="med"/>
            <a:tailEnd type="none" w="med" len="med"/>
          </a:ln>
        </p:spPr>
      </p:cxnSp>
      <p:sp>
        <p:nvSpPr>
          <p:cNvPr id="151" name="Google Shape;151;p21"/>
          <p:cNvSpPr txBox="1"/>
          <p:nvPr/>
        </p:nvSpPr>
        <p:spPr>
          <a:xfrm>
            <a:off x="1184748" y="1444483"/>
            <a:ext cx="1918477"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Before rebooting workstation</a:t>
            </a:r>
            <a:endParaRPr sz="1800" b="1" dirty="0">
              <a:latin typeface="Source Sans Pro"/>
              <a:ea typeface="Source Sans Pro"/>
              <a:cs typeface="Source Sans Pro"/>
              <a:sym typeface="Source Sans Pro"/>
            </a:endParaRPr>
          </a:p>
        </p:txBody>
      </p:sp>
      <p:sp>
        <p:nvSpPr>
          <p:cNvPr id="152" name="Google Shape;152;p21"/>
          <p:cNvSpPr txBox="1"/>
          <p:nvPr/>
        </p:nvSpPr>
        <p:spPr>
          <a:xfrm>
            <a:off x="6040775" y="1444483"/>
            <a:ext cx="1845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After rebooting workstation</a:t>
            </a:r>
            <a:endParaRPr sz="1800" b="1" dirty="0">
              <a:latin typeface="Source Sans Pro"/>
              <a:ea typeface="Source Sans Pro"/>
              <a:cs typeface="Source Sans Pro"/>
              <a:sym typeface="Source Sans Pro"/>
            </a:endParaRPr>
          </a:p>
        </p:txBody>
      </p:sp>
      <p:sp>
        <p:nvSpPr>
          <p:cNvPr id="24" name="Google Shape;102;p19">
            <a:extLst>
              <a:ext uri="{FF2B5EF4-FFF2-40B4-BE49-F238E27FC236}">
                <a16:creationId xmlns:a16="http://schemas.microsoft.com/office/drawing/2014/main" id="{EBF8E2D4-37CF-364C-903E-741B3B9E783B}"/>
              </a:ext>
            </a:extLst>
          </p:cNvPr>
          <p:cNvSpPr/>
          <p:nvPr/>
        </p:nvSpPr>
        <p:spPr>
          <a:xfrm>
            <a:off x="3089432" y="2220293"/>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lgn="ctr"/>
            <a:r>
              <a:rPr lang="en" dirty="0"/>
              <a:t>Registry Key</a:t>
            </a:r>
            <a:endParaRPr dirty="0"/>
          </a:p>
        </p:txBody>
      </p:sp>
      <p:sp>
        <p:nvSpPr>
          <p:cNvPr id="25" name="Google Shape;103;p19">
            <a:extLst>
              <a:ext uri="{FF2B5EF4-FFF2-40B4-BE49-F238E27FC236}">
                <a16:creationId xmlns:a16="http://schemas.microsoft.com/office/drawing/2014/main" id="{9BB02311-6924-B642-967D-8B12DBCB0A72}"/>
              </a:ext>
            </a:extLst>
          </p:cNvPr>
          <p:cNvSpPr/>
          <p:nvPr/>
        </p:nvSpPr>
        <p:spPr>
          <a:xfrm>
            <a:off x="3089432" y="3130097"/>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lgn="ctr"/>
            <a:r>
              <a:rPr lang="en" dirty="0"/>
              <a:t>Registry Key Value</a:t>
            </a:r>
            <a:endParaRPr dirty="0"/>
          </a:p>
        </p:txBody>
      </p:sp>
      <p:sp>
        <p:nvSpPr>
          <p:cNvPr id="26" name="Google Shape;105;p19">
            <a:extLst>
              <a:ext uri="{FF2B5EF4-FFF2-40B4-BE49-F238E27FC236}">
                <a16:creationId xmlns:a16="http://schemas.microsoft.com/office/drawing/2014/main" id="{7E3B043D-61D9-114A-B54F-783CF7FE7972}"/>
              </a:ext>
            </a:extLst>
          </p:cNvPr>
          <p:cNvSpPr txBox="1"/>
          <p:nvPr/>
        </p:nvSpPr>
        <p:spPr>
          <a:xfrm>
            <a:off x="1511862" y="2859366"/>
            <a:ext cx="1009894"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or modified</a:t>
            </a:r>
            <a:endParaRPr dirty="0">
              <a:latin typeface="Source Sans Pro"/>
              <a:ea typeface="Source Sans Pro"/>
              <a:cs typeface="Source Sans Pro"/>
              <a:sym typeface="Source Sans Pro"/>
            </a:endParaRPr>
          </a:p>
        </p:txBody>
      </p:sp>
      <p:sp>
        <p:nvSpPr>
          <p:cNvPr id="27" name="Google Shape;106;p19">
            <a:extLst>
              <a:ext uri="{FF2B5EF4-FFF2-40B4-BE49-F238E27FC236}">
                <a16:creationId xmlns:a16="http://schemas.microsoft.com/office/drawing/2014/main" id="{AB91A5E7-1945-6645-8804-5B9E15FB4CCF}"/>
              </a:ext>
            </a:extLst>
          </p:cNvPr>
          <p:cNvSpPr/>
          <p:nvPr/>
        </p:nvSpPr>
        <p:spPr>
          <a:xfrm>
            <a:off x="3089432" y="3975746"/>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lgn="ctr"/>
            <a:r>
              <a:rPr lang="en">
                <a:solidFill>
                  <a:schemeClr val="lt1"/>
                </a:solidFill>
              </a:rPr>
              <a:t>DLL</a:t>
            </a:r>
            <a:endParaRPr>
              <a:solidFill>
                <a:schemeClr val="lt1"/>
              </a:solidFill>
            </a:endParaRPr>
          </a:p>
        </p:txBody>
      </p:sp>
      <p:sp>
        <p:nvSpPr>
          <p:cNvPr id="28" name="Google Shape;111;p19">
            <a:extLst>
              <a:ext uri="{FF2B5EF4-FFF2-40B4-BE49-F238E27FC236}">
                <a16:creationId xmlns:a16="http://schemas.microsoft.com/office/drawing/2014/main" id="{624689BE-945B-3A44-BC15-9E59701FD6C6}"/>
              </a:ext>
            </a:extLst>
          </p:cNvPr>
          <p:cNvSpPr/>
          <p:nvPr/>
        </p:nvSpPr>
        <p:spPr>
          <a:xfrm>
            <a:off x="7615512" y="3592486"/>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Ip</a:t>
            </a:r>
            <a:endParaRPr dirty="0"/>
          </a:p>
        </p:txBody>
      </p:sp>
      <p:cxnSp>
        <p:nvCxnSpPr>
          <p:cNvPr id="29" name="Curved Connector 28">
            <a:extLst>
              <a:ext uri="{FF2B5EF4-FFF2-40B4-BE49-F238E27FC236}">
                <a16:creationId xmlns:a16="http://schemas.microsoft.com/office/drawing/2014/main" id="{2DF82FD4-C76C-7440-A8C5-7A268791A0A7}"/>
              </a:ext>
            </a:extLst>
          </p:cNvPr>
          <p:cNvCxnSpPr>
            <a:cxnSpLocks/>
            <a:stCxn id="26" idx="3"/>
            <a:endCxn id="24" idx="1"/>
          </p:cNvCxnSpPr>
          <p:nvPr/>
        </p:nvCxnSpPr>
        <p:spPr>
          <a:xfrm flipV="1">
            <a:off x="2521756" y="2531993"/>
            <a:ext cx="567676" cy="45087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0" name="Curved Connector 29">
            <a:extLst>
              <a:ext uri="{FF2B5EF4-FFF2-40B4-BE49-F238E27FC236}">
                <a16:creationId xmlns:a16="http://schemas.microsoft.com/office/drawing/2014/main" id="{EBE6616F-0FD8-544E-98E8-6E2545E02779}"/>
              </a:ext>
            </a:extLst>
          </p:cNvPr>
          <p:cNvCxnSpPr>
            <a:cxnSpLocks/>
            <a:stCxn id="26" idx="3"/>
            <a:endCxn id="25" idx="1"/>
          </p:cNvCxnSpPr>
          <p:nvPr/>
        </p:nvCxnSpPr>
        <p:spPr>
          <a:xfrm>
            <a:off x="2521756" y="2982870"/>
            <a:ext cx="567676" cy="45892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sp>
        <p:nvSpPr>
          <p:cNvPr id="31" name="Google Shape;101;p19">
            <a:extLst>
              <a:ext uri="{FF2B5EF4-FFF2-40B4-BE49-F238E27FC236}">
                <a16:creationId xmlns:a16="http://schemas.microsoft.com/office/drawing/2014/main" id="{C390B7C3-4C3A-B04F-924A-D952D2449E09}"/>
              </a:ext>
            </a:extLst>
          </p:cNvPr>
          <p:cNvSpPr/>
          <p:nvPr/>
        </p:nvSpPr>
        <p:spPr>
          <a:xfrm>
            <a:off x="271676" y="3322855"/>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sp>
        <p:nvSpPr>
          <p:cNvPr id="32" name="Google Shape;105;p19">
            <a:extLst>
              <a:ext uri="{FF2B5EF4-FFF2-40B4-BE49-F238E27FC236}">
                <a16:creationId xmlns:a16="http://schemas.microsoft.com/office/drawing/2014/main" id="{81AE2F0D-EC5F-F34C-97D6-E26E517D6CA7}"/>
              </a:ext>
            </a:extLst>
          </p:cNvPr>
          <p:cNvSpPr txBox="1"/>
          <p:nvPr/>
        </p:nvSpPr>
        <p:spPr>
          <a:xfrm>
            <a:off x="1510156" y="416394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endParaRPr dirty="0">
              <a:latin typeface="Source Sans Pro"/>
              <a:ea typeface="Source Sans Pro"/>
              <a:cs typeface="Source Sans Pro"/>
              <a:sym typeface="Source Sans Pro"/>
            </a:endParaRPr>
          </a:p>
        </p:txBody>
      </p:sp>
      <p:cxnSp>
        <p:nvCxnSpPr>
          <p:cNvPr id="34" name="Straight Arrow Connector 33">
            <a:extLst>
              <a:ext uri="{FF2B5EF4-FFF2-40B4-BE49-F238E27FC236}">
                <a16:creationId xmlns:a16="http://schemas.microsoft.com/office/drawing/2014/main" id="{970C2280-F37E-CA41-B6E0-E8F1C66B8395}"/>
              </a:ext>
            </a:extLst>
          </p:cNvPr>
          <p:cNvCxnSpPr>
            <a:cxnSpLocks/>
            <a:stCxn id="32" idx="3"/>
            <a:endCxn id="27" idx="1"/>
          </p:cNvCxnSpPr>
          <p:nvPr/>
        </p:nvCxnSpPr>
        <p:spPr>
          <a:xfrm>
            <a:off x="2521756" y="4287446"/>
            <a:ext cx="5676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5" name="Google Shape;105;p19">
            <a:extLst>
              <a:ext uri="{FF2B5EF4-FFF2-40B4-BE49-F238E27FC236}">
                <a16:creationId xmlns:a16="http://schemas.microsoft.com/office/drawing/2014/main" id="{8F756A47-E1B0-F34C-8AB9-E8C9AB9EB3E0}"/>
              </a:ext>
            </a:extLst>
          </p:cNvPr>
          <p:cNvSpPr txBox="1"/>
          <p:nvPr/>
        </p:nvSpPr>
        <p:spPr>
          <a:xfrm>
            <a:off x="6040775" y="378068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connected to </a:t>
            </a:r>
            <a:endParaRPr dirty="0">
              <a:latin typeface="Source Sans Pro"/>
              <a:ea typeface="Source Sans Pro"/>
              <a:cs typeface="Source Sans Pro"/>
              <a:sym typeface="Source Sans Pro"/>
            </a:endParaRPr>
          </a:p>
        </p:txBody>
      </p:sp>
      <p:cxnSp>
        <p:nvCxnSpPr>
          <p:cNvPr id="36" name="Straight Arrow Connector 35">
            <a:extLst>
              <a:ext uri="{FF2B5EF4-FFF2-40B4-BE49-F238E27FC236}">
                <a16:creationId xmlns:a16="http://schemas.microsoft.com/office/drawing/2014/main" id="{96BD8DC1-A4C9-7D4A-997B-BCF266BEC96D}"/>
              </a:ext>
            </a:extLst>
          </p:cNvPr>
          <p:cNvCxnSpPr>
            <a:cxnSpLocks/>
            <a:stCxn id="35" idx="3"/>
            <a:endCxn id="28" idx="1"/>
          </p:cNvCxnSpPr>
          <p:nvPr/>
        </p:nvCxnSpPr>
        <p:spPr>
          <a:xfrm>
            <a:off x="7052375" y="3904186"/>
            <a:ext cx="56313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7" name="Curved Connector 36">
            <a:extLst>
              <a:ext uri="{FF2B5EF4-FFF2-40B4-BE49-F238E27FC236}">
                <a16:creationId xmlns:a16="http://schemas.microsoft.com/office/drawing/2014/main" id="{F185E32A-FC49-CC41-B081-F2C7964FF1A1}"/>
              </a:ext>
            </a:extLst>
          </p:cNvPr>
          <p:cNvCxnSpPr>
            <a:stCxn id="26" idx="1"/>
            <a:endCxn id="31" idx="0"/>
          </p:cNvCxnSpPr>
          <p:nvPr/>
        </p:nvCxnSpPr>
        <p:spPr>
          <a:xfrm rot="10800000" flipV="1">
            <a:off x="777476" y="2982869"/>
            <a:ext cx="734386" cy="339985"/>
          </a:xfrm>
          <a:prstGeom prst="curvedConnector2">
            <a:avLst/>
          </a:prstGeom>
        </p:spPr>
        <p:style>
          <a:lnRef idx="2">
            <a:schemeClr val="accent5"/>
          </a:lnRef>
          <a:fillRef idx="0">
            <a:schemeClr val="accent5"/>
          </a:fillRef>
          <a:effectRef idx="1">
            <a:schemeClr val="accent5"/>
          </a:effectRef>
          <a:fontRef idx="minor">
            <a:schemeClr val="tx1"/>
          </a:fontRef>
        </p:style>
      </p:cxnSp>
      <p:cxnSp>
        <p:nvCxnSpPr>
          <p:cNvPr id="38" name="Curved Connector 37">
            <a:extLst>
              <a:ext uri="{FF2B5EF4-FFF2-40B4-BE49-F238E27FC236}">
                <a16:creationId xmlns:a16="http://schemas.microsoft.com/office/drawing/2014/main" id="{F6BB8205-94C4-9B46-AA08-DDB70C52F053}"/>
              </a:ext>
            </a:extLst>
          </p:cNvPr>
          <p:cNvCxnSpPr>
            <a:cxnSpLocks/>
            <a:stCxn id="35" idx="1"/>
            <a:endCxn id="41" idx="2"/>
          </p:cNvCxnSpPr>
          <p:nvPr/>
        </p:nvCxnSpPr>
        <p:spPr>
          <a:xfrm rot="10800000">
            <a:off x="5477639" y="3644006"/>
            <a:ext cx="563137" cy="26018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41" name="Google Shape;101;p19">
            <a:extLst>
              <a:ext uri="{FF2B5EF4-FFF2-40B4-BE49-F238E27FC236}">
                <a16:creationId xmlns:a16="http://schemas.microsoft.com/office/drawing/2014/main" id="{520C6454-3485-9645-9065-907AB08904D5}"/>
              </a:ext>
            </a:extLst>
          </p:cNvPr>
          <p:cNvSpPr/>
          <p:nvPr/>
        </p:nvSpPr>
        <p:spPr>
          <a:xfrm>
            <a:off x="4971838" y="3020605"/>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Process</a:t>
            </a:r>
            <a:endParaRPr/>
          </a:p>
        </p:txBody>
      </p:sp>
      <p:cxnSp>
        <p:nvCxnSpPr>
          <p:cNvPr id="47" name="Curved Connector 46">
            <a:extLst>
              <a:ext uri="{FF2B5EF4-FFF2-40B4-BE49-F238E27FC236}">
                <a16:creationId xmlns:a16="http://schemas.microsoft.com/office/drawing/2014/main" id="{803594ED-B095-0540-89D8-1A4C2D15B298}"/>
              </a:ext>
            </a:extLst>
          </p:cNvPr>
          <p:cNvCxnSpPr>
            <a:cxnSpLocks/>
            <a:stCxn id="32" idx="1"/>
            <a:endCxn id="31" idx="2"/>
          </p:cNvCxnSpPr>
          <p:nvPr/>
        </p:nvCxnSpPr>
        <p:spPr>
          <a:xfrm rot="10800000">
            <a:off x="777476" y="3946256"/>
            <a:ext cx="732680" cy="34119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58" name="Google Shape;106;p19">
            <a:extLst>
              <a:ext uri="{FF2B5EF4-FFF2-40B4-BE49-F238E27FC236}">
                <a16:creationId xmlns:a16="http://schemas.microsoft.com/office/drawing/2014/main" id="{E2993821-FC0D-4941-9DF3-E89A6BED818F}"/>
              </a:ext>
            </a:extLst>
          </p:cNvPr>
          <p:cNvSpPr/>
          <p:nvPr/>
        </p:nvSpPr>
        <p:spPr>
          <a:xfrm>
            <a:off x="7610555" y="2489838"/>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DLL</a:t>
            </a:r>
            <a:endParaRPr/>
          </a:p>
        </p:txBody>
      </p:sp>
      <p:cxnSp>
        <p:nvCxnSpPr>
          <p:cNvPr id="61" name="Curved Connector 60">
            <a:extLst>
              <a:ext uri="{FF2B5EF4-FFF2-40B4-BE49-F238E27FC236}">
                <a16:creationId xmlns:a16="http://schemas.microsoft.com/office/drawing/2014/main" id="{9686AE0D-D863-044C-8CA7-031C9685FE82}"/>
              </a:ext>
            </a:extLst>
          </p:cNvPr>
          <p:cNvCxnSpPr>
            <a:cxnSpLocks/>
            <a:stCxn id="64" idx="1"/>
            <a:endCxn id="41" idx="0"/>
          </p:cNvCxnSpPr>
          <p:nvPr/>
        </p:nvCxnSpPr>
        <p:spPr>
          <a:xfrm rot="10800000" flipV="1">
            <a:off x="5477639" y="2801211"/>
            <a:ext cx="563137" cy="219394"/>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64" name="Google Shape;105;p19">
            <a:extLst>
              <a:ext uri="{FF2B5EF4-FFF2-40B4-BE49-F238E27FC236}">
                <a16:creationId xmlns:a16="http://schemas.microsoft.com/office/drawing/2014/main" id="{31954655-3294-1344-88DA-3517F68BFD60}"/>
              </a:ext>
            </a:extLst>
          </p:cNvPr>
          <p:cNvSpPr txBox="1"/>
          <p:nvPr/>
        </p:nvSpPr>
        <p:spPr>
          <a:xfrm>
            <a:off x="6040775" y="2677707"/>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loaded</a:t>
            </a:r>
            <a:endParaRPr dirty="0">
              <a:latin typeface="Source Sans Pro"/>
              <a:ea typeface="Source Sans Pro"/>
              <a:cs typeface="Source Sans Pro"/>
              <a:sym typeface="Source Sans Pro"/>
            </a:endParaRPr>
          </a:p>
        </p:txBody>
      </p:sp>
      <p:cxnSp>
        <p:nvCxnSpPr>
          <p:cNvPr id="65" name="Straight Arrow Connector 64">
            <a:extLst>
              <a:ext uri="{FF2B5EF4-FFF2-40B4-BE49-F238E27FC236}">
                <a16:creationId xmlns:a16="http://schemas.microsoft.com/office/drawing/2014/main" id="{D788112A-E4BB-9D4A-8601-D06FE931BCB2}"/>
              </a:ext>
            </a:extLst>
          </p:cNvPr>
          <p:cNvCxnSpPr>
            <a:cxnSpLocks/>
            <a:stCxn id="64" idx="3"/>
            <a:endCxn id="58" idx="1"/>
          </p:cNvCxnSpPr>
          <p:nvPr/>
        </p:nvCxnSpPr>
        <p:spPr>
          <a:xfrm>
            <a:off x="7052375" y="2801211"/>
            <a:ext cx="558180" cy="32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pic>
        <p:nvPicPr>
          <p:cNvPr id="26626" name="Picture 2" descr="Check Mark Button on Apple iOS 14.6">
            <a:extLst>
              <a:ext uri="{FF2B5EF4-FFF2-40B4-BE49-F238E27FC236}">
                <a16:creationId xmlns:a16="http://schemas.microsoft.com/office/drawing/2014/main" id="{DFBF59D2-7E87-2444-87B9-7018ED719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676" y="2335556"/>
            <a:ext cx="392873" cy="3928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eck Mark Button on Apple iOS 14.6">
            <a:extLst>
              <a:ext uri="{FF2B5EF4-FFF2-40B4-BE49-F238E27FC236}">
                <a16:creationId xmlns:a16="http://schemas.microsoft.com/office/drawing/2014/main" id="{405A2BE5-1005-8749-8A1D-3C8F58511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676" y="3241682"/>
            <a:ext cx="392873" cy="39287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Check Mark Button on Apple iOS 14.6">
            <a:extLst>
              <a:ext uri="{FF2B5EF4-FFF2-40B4-BE49-F238E27FC236}">
                <a16:creationId xmlns:a16="http://schemas.microsoft.com/office/drawing/2014/main" id="{7D3F7236-BF59-1B4C-91BA-EC2BF436F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753" y="4116851"/>
            <a:ext cx="392873" cy="39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845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8"/>
          <p:cNvPicPr preferRelativeResize="0"/>
          <p:nvPr/>
        </p:nvPicPr>
        <p:blipFill>
          <a:blip r:embed="rId3">
            <a:alphaModFix amt="15000"/>
          </a:blip>
          <a:stretch>
            <a:fillRect/>
          </a:stretch>
        </p:blipFill>
        <p:spPr>
          <a:xfrm>
            <a:off x="0" y="0"/>
            <a:ext cx="9144000" cy="5143500"/>
          </a:xfrm>
          <a:prstGeom prst="rect">
            <a:avLst/>
          </a:prstGeom>
          <a:noFill/>
          <a:ln>
            <a:noFill/>
          </a:ln>
        </p:spPr>
      </p:pic>
      <p:sp>
        <p:nvSpPr>
          <p:cNvPr id="245" name="Google Shape;245;p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a Tree of Processes</a:t>
            </a:r>
            <a:endParaRPr/>
          </a:p>
        </p:txBody>
      </p:sp>
      <p:pic>
        <p:nvPicPr>
          <p:cNvPr id="246" name="Google Shape;246;p28"/>
          <p:cNvPicPr preferRelativeResize="0"/>
          <p:nvPr/>
        </p:nvPicPr>
        <p:blipFill>
          <a:blip r:embed="rId4">
            <a:alphaModFix/>
          </a:blip>
          <a:stretch>
            <a:fillRect/>
          </a:stretch>
        </p:blipFill>
        <p:spPr>
          <a:xfrm>
            <a:off x="311700" y="1144625"/>
            <a:ext cx="4128675" cy="3718000"/>
          </a:xfrm>
          <a:prstGeom prst="rect">
            <a:avLst/>
          </a:prstGeom>
          <a:noFill/>
          <a:ln w="9525" cap="flat" cmpd="sng">
            <a:solidFill>
              <a:schemeClr val="dk2"/>
            </a:solidFill>
            <a:prstDash val="solid"/>
            <a:round/>
            <a:headEnd type="none" w="sm" len="sm"/>
            <a:tailEnd type="none" w="sm" len="sm"/>
          </a:ln>
        </p:spPr>
      </p:pic>
      <p:pic>
        <p:nvPicPr>
          <p:cNvPr id="247" name="Google Shape;247;p28"/>
          <p:cNvPicPr preferRelativeResize="0"/>
          <p:nvPr/>
        </p:nvPicPr>
        <p:blipFill rotWithShape="1">
          <a:blip r:embed="rId5">
            <a:alphaModFix/>
          </a:blip>
          <a:srcRect r="42719"/>
          <a:stretch/>
        </p:blipFill>
        <p:spPr>
          <a:xfrm>
            <a:off x="4616400" y="1455475"/>
            <a:ext cx="4463349" cy="27918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9"/>
          <p:cNvPicPr preferRelativeResize="0"/>
          <p:nvPr/>
        </p:nvPicPr>
        <p:blipFill>
          <a:blip r:embed="rId3">
            <a:alphaModFix amt="15000"/>
          </a:blip>
          <a:stretch>
            <a:fillRect/>
          </a:stretch>
        </p:blipFill>
        <p:spPr>
          <a:xfrm>
            <a:off x="0" y="0"/>
            <a:ext cx="9144000" cy="5143500"/>
          </a:xfrm>
          <a:prstGeom prst="rect">
            <a:avLst/>
          </a:prstGeom>
          <a:noFill/>
          <a:ln>
            <a:noFill/>
          </a:ln>
        </p:spPr>
      </p:pic>
      <p:sp>
        <p:nvSpPr>
          <p:cNvPr id="253" name="Google Shape;253;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a Tree of Processes: Test 2</a:t>
            </a:r>
            <a:endParaRPr/>
          </a:p>
        </p:txBody>
      </p:sp>
      <p:pic>
        <p:nvPicPr>
          <p:cNvPr id="254" name="Google Shape;254;p29"/>
          <p:cNvPicPr preferRelativeResize="0"/>
          <p:nvPr/>
        </p:nvPicPr>
        <p:blipFill>
          <a:blip r:embed="rId4">
            <a:alphaModFix/>
          </a:blip>
          <a:stretch>
            <a:fillRect/>
          </a:stretch>
        </p:blipFill>
        <p:spPr>
          <a:xfrm>
            <a:off x="150175" y="1250175"/>
            <a:ext cx="8834350" cy="3450924"/>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0"/>
          <p:cNvPicPr preferRelativeResize="0"/>
          <p:nvPr/>
        </p:nvPicPr>
        <p:blipFill>
          <a:blip r:embed="rId3">
            <a:alphaModFix amt="15000"/>
          </a:blip>
          <a:stretch>
            <a:fillRect/>
          </a:stretch>
        </p:blipFill>
        <p:spPr>
          <a:xfrm>
            <a:off x="0" y="0"/>
            <a:ext cx="9144000" cy="5143500"/>
          </a:xfrm>
          <a:prstGeom prst="rect">
            <a:avLst/>
          </a:prstGeom>
          <a:noFill/>
          <a:ln>
            <a:noFill/>
          </a:ln>
        </p:spPr>
      </p:pic>
      <p:sp>
        <p:nvSpPr>
          <p:cNvPr id="260" name="Google Shape;260;p3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a Tree of Processes: Test 3</a:t>
            </a:r>
            <a:endParaRPr/>
          </a:p>
        </p:txBody>
      </p:sp>
      <p:pic>
        <p:nvPicPr>
          <p:cNvPr id="261" name="Google Shape;261;p30"/>
          <p:cNvPicPr preferRelativeResize="0"/>
          <p:nvPr/>
        </p:nvPicPr>
        <p:blipFill>
          <a:blip r:embed="rId4">
            <a:alphaModFix/>
          </a:blip>
          <a:stretch>
            <a:fillRect/>
          </a:stretch>
        </p:blipFill>
        <p:spPr>
          <a:xfrm>
            <a:off x="214525" y="1269100"/>
            <a:ext cx="8714950" cy="33387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1"/>
          <p:cNvPicPr preferRelativeResize="0"/>
          <p:nvPr/>
        </p:nvPicPr>
        <p:blipFill>
          <a:blip r:embed="rId3">
            <a:alphaModFix amt="15000"/>
          </a:blip>
          <a:stretch>
            <a:fillRect/>
          </a:stretch>
        </p:blipFill>
        <p:spPr>
          <a:xfrm>
            <a:off x="0" y="0"/>
            <a:ext cx="9144000" cy="5143500"/>
          </a:xfrm>
          <a:prstGeom prst="rect">
            <a:avLst/>
          </a:prstGeom>
          <a:noFill/>
          <a:ln>
            <a:noFill/>
          </a:ln>
        </p:spPr>
      </p:pic>
      <p:sp>
        <p:nvSpPr>
          <p:cNvPr id="267" name="Google Shape;267;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After Rebooting ...</a:t>
            </a:r>
            <a:endParaRPr dirty="0"/>
          </a:p>
        </p:txBody>
      </p:sp>
      <p:pic>
        <p:nvPicPr>
          <p:cNvPr id="268" name="Google Shape;268;p31"/>
          <p:cNvPicPr preferRelativeResize="0"/>
          <p:nvPr/>
        </p:nvPicPr>
        <p:blipFill>
          <a:blip r:embed="rId4">
            <a:alphaModFix/>
          </a:blip>
          <a:stretch>
            <a:fillRect/>
          </a:stretch>
        </p:blipFill>
        <p:spPr>
          <a:xfrm>
            <a:off x="1586750" y="1198750"/>
            <a:ext cx="5970501" cy="37315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F87F-BDDA-C540-8EC0-9E09F0000616}"/>
              </a:ext>
            </a:extLst>
          </p:cNvPr>
          <p:cNvSpPr>
            <a:spLocks noGrp="1"/>
          </p:cNvSpPr>
          <p:nvPr>
            <p:ph type="title"/>
          </p:nvPr>
        </p:nvSpPr>
        <p:spPr/>
        <p:txBody>
          <a:bodyPr>
            <a:normAutofit fontScale="90000"/>
          </a:bodyPr>
          <a:lstStyle/>
          <a:p>
            <a:r>
              <a:rPr lang="en-US" dirty="0"/>
              <a:t>How do we register a Profiler DLL?</a:t>
            </a:r>
          </a:p>
        </p:txBody>
      </p:sp>
      <p:sp>
        <p:nvSpPr>
          <p:cNvPr id="3" name="Text Placeholder 2">
            <a:extLst>
              <a:ext uri="{FF2B5EF4-FFF2-40B4-BE49-F238E27FC236}">
                <a16:creationId xmlns:a16="http://schemas.microsoft.com/office/drawing/2014/main" id="{55D004E5-D7B8-8645-BFE7-8B225513FAB6}"/>
              </a:ext>
            </a:extLst>
          </p:cNvPr>
          <p:cNvSpPr>
            <a:spLocks noGrp="1"/>
          </p:cNvSpPr>
          <p:nvPr>
            <p:ph type="body" idx="1"/>
          </p:nvPr>
        </p:nvSpPr>
        <p:spPr/>
        <p:txBody>
          <a:bodyPr>
            <a:normAutofit/>
          </a:bodyPr>
          <a:lstStyle/>
          <a:p>
            <a:pPr>
              <a:lnSpc>
                <a:spcPct val="110000"/>
              </a:lnSpc>
              <a:spcAft>
                <a:spcPts val="1800"/>
              </a:spcAft>
            </a:pPr>
            <a:r>
              <a:rPr lang="en-US" dirty="0">
                <a:solidFill>
                  <a:schemeClr val="bg2"/>
                </a:solidFill>
              </a:rPr>
              <a:t>Using the  </a:t>
            </a:r>
            <a:r>
              <a:rPr lang="en-US" b="1" dirty="0">
                <a:solidFill>
                  <a:schemeClr val="bg2"/>
                </a:solidFill>
              </a:rPr>
              <a:t>InprocServer</a:t>
            </a:r>
            <a:r>
              <a:rPr lang="en-US" dirty="0">
                <a:solidFill>
                  <a:schemeClr val="bg2"/>
                </a:solidFill>
              </a:rPr>
              <a:t> registry entry, which specifies the path to an in-process server DLL.</a:t>
            </a:r>
          </a:p>
          <a:p>
            <a:pPr>
              <a:lnSpc>
                <a:spcPct val="110000"/>
              </a:lnSpc>
              <a:spcAft>
                <a:spcPts val="1800"/>
              </a:spcAft>
            </a:pPr>
            <a:r>
              <a:rPr lang="en-US" dirty="0">
                <a:solidFill>
                  <a:schemeClr val="bg2"/>
                </a:solidFill>
              </a:rPr>
              <a:t>Using the </a:t>
            </a:r>
            <a:r>
              <a:rPr lang="en-US" b="1" dirty="0">
                <a:solidFill>
                  <a:schemeClr val="bg2"/>
                </a:solidFill>
              </a:rPr>
              <a:t>COR_PROFILER_PATH</a:t>
            </a:r>
            <a:r>
              <a:rPr lang="en-US" dirty="0">
                <a:solidFill>
                  <a:schemeClr val="bg2"/>
                </a:solidFill>
              </a:rPr>
              <a:t> environment variable that was added with .NET Framework 4 to specify the full path of the profiler DLL. If COR_PROFILER_PATH is set, any arbitrary CLSID can be used for the COR_PROFILER environment variable.</a:t>
            </a:r>
          </a:p>
          <a:p>
            <a:pPr>
              <a:lnSpc>
                <a:spcPct val="110000"/>
              </a:lnSpc>
              <a:spcAft>
                <a:spcPts val="1800"/>
              </a:spcAft>
            </a:pPr>
            <a:r>
              <a:rPr lang="en-US" dirty="0">
                <a:solidFill>
                  <a:schemeClr val="bg2"/>
                </a:solidFill>
              </a:rPr>
              <a:t>More options …</a:t>
            </a:r>
          </a:p>
        </p:txBody>
      </p:sp>
      <p:sp>
        <p:nvSpPr>
          <p:cNvPr id="46" name="Rectangle 45">
            <a:extLst>
              <a:ext uri="{FF2B5EF4-FFF2-40B4-BE49-F238E27FC236}">
                <a16:creationId xmlns:a16="http://schemas.microsoft.com/office/drawing/2014/main" id="{946928D4-1D18-CD46-A6C9-CF43EA7EA132}"/>
              </a:ext>
            </a:extLst>
          </p:cNvPr>
          <p:cNvSpPr/>
          <p:nvPr/>
        </p:nvSpPr>
        <p:spPr>
          <a:xfrm>
            <a:off x="0" y="4774168"/>
            <a:ext cx="9144000" cy="369332"/>
          </a:xfrm>
          <a:prstGeom prst="rect">
            <a:avLst/>
          </a:prstGeom>
        </p:spPr>
        <p:txBody>
          <a:bodyPr wrap="square">
            <a:spAutoFit/>
          </a:bodyPr>
          <a:lstStyle/>
          <a:p>
            <a:pPr algn="ctr"/>
            <a:r>
              <a:rPr lang="en-US" sz="900" dirty="0">
                <a:hlinkClick r:id="rId2"/>
              </a:rPr>
              <a:t>https://docs.microsoft.com/en-us/windows/win32/com/inprocserver</a:t>
            </a:r>
            <a:endParaRPr lang="en-US" sz="900" dirty="0"/>
          </a:p>
          <a:p>
            <a:pPr algn="ctr"/>
            <a:r>
              <a:rPr lang="en-US" sz="900" dirty="0">
                <a:hlinkClick r:id="rId3"/>
              </a:rPr>
              <a:t>https://redcanary.com/blog/cor_profiler-for-persistence/</a:t>
            </a:r>
            <a:endParaRPr lang="en-US" sz="900" dirty="0"/>
          </a:p>
        </p:txBody>
      </p:sp>
    </p:spTree>
    <p:extLst>
      <p:ext uri="{BB962C8B-B14F-4D97-AF65-F5344CB8AC3E}">
        <p14:creationId xmlns:p14="http://schemas.microsoft.com/office/powerpoint/2010/main" val="2953930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Adversary Simulation: Persistence</a:t>
            </a:r>
            <a:endParaRPr dirty="0"/>
          </a:p>
        </p:txBody>
      </p:sp>
      <p:cxnSp>
        <p:nvCxnSpPr>
          <p:cNvPr id="150" name="Google Shape;150;p21"/>
          <p:cNvCxnSpPr/>
          <p:nvPr/>
        </p:nvCxnSpPr>
        <p:spPr>
          <a:xfrm>
            <a:off x="4572000" y="1133059"/>
            <a:ext cx="0" cy="3587700"/>
          </a:xfrm>
          <a:prstGeom prst="straightConnector1">
            <a:avLst/>
          </a:prstGeom>
          <a:noFill/>
          <a:ln w="28575" cap="flat" cmpd="sng">
            <a:solidFill>
              <a:schemeClr val="dk2"/>
            </a:solidFill>
            <a:prstDash val="solid"/>
            <a:round/>
            <a:headEnd type="none" w="med" len="med"/>
            <a:tailEnd type="none" w="med" len="med"/>
          </a:ln>
        </p:spPr>
      </p:cxnSp>
      <p:sp>
        <p:nvSpPr>
          <p:cNvPr id="151" name="Google Shape;151;p21"/>
          <p:cNvSpPr txBox="1"/>
          <p:nvPr/>
        </p:nvSpPr>
        <p:spPr>
          <a:xfrm>
            <a:off x="1184748" y="1444483"/>
            <a:ext cx="1918477"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Before rebooting workstation</a:t>
            </a:r>
            <a:endParaRPr sz="1800" b="1" dirty="0">
              <a:latin typeface="Source Sans Pro"/>
              <a:ea typeface="Source Sans Pro"/>
              <a:cs typeface="Source Sans Pro"/>
              <a:sym typeface="Source Sans Pro"/>
            </a:endParaRPr>
          </a:p>
        </p:txBody>
      </p:sp>
      <p:sp>
        <p:nvSpPr>
          <p:cNvPr id="152" name="Google Shape;152;p21"/>
          <p:cNvSpPr txBox="1"/>
          <p:nvPr/>
        </p:nvSpPr>
        <p:spPr>
          <a:xfrm>
            <a:off x="6040775" y="1444483"/>
            <a:ext cx="1845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After rebooting workstation</a:t>
            </a:r>
            <a:endParaRPr sz="1800" b="1" dirty="0">
              <a:latin typeface="Source Sans Pro"/>
              <a:ea typeface="Source Sans Pro"/>
              <a:cs typeface="Source Sans Pro"/>
              <a:sym typeface="Source Sans Pro"/>
            </a:endParaRPr>
          </a:p>
        </p:txBody>
      </p:sp>
      <p:sp>
        <p:nvSpPr>
          <p:cNvPr id="24" name="Google Shape;102;p19">
            <a:extLst>
              <a:ext uri="{FF2B5EF4-FFF2-40B4-BE49-F238E27FC236}">
                <a16:creationId xmlns:a16="http://schemas.microsoft.com/office/drawing/2014/main" id="{EBF8E2D4-37CF-364C-903E-741B3B9E783B}"/>
              </a:ext>
            </a:extLst>
          </p:cNvPr>
          <p:cNvSpPr/>
          <p:nvPr/>
        </p:nvSpPr>
        <p:spPr>
          <a:xfrm>
            <a:off x="3089432" y="2220293"/>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dirty="0">
                <a:solidFill>
                  <a:schemeClr val="dk1"/>
                </a:solidFill>
              </a:rPr>
              <a:t>Registry Key</a:t>
            </a:r>
            <a:endParaRPr dirty="0">
              <a:solidFill>
                <a:schemeClr val="dk1"/>
              </a:solidFill>
            </a:endParaRPr>
          </a:p>
        </p:txBody>
      </p:sp>
      <p:sp>
        <p:nvSpPr>
          <p:cNvPr id="25" name="Google Shape;103;p19">
            <a:extLst>
              <a:ext uri="{FF2B5EF4-FFF2-40B4-BE49-F238E27FC236}">
                <a16:creationId xmlns:a16="http://schemas.microsoft.com/office/drawing/2014/main" id="{9BB02311-6924-B642-967D-8B12DBCB0A72}"/>
              </a:ext>
            </a:extLst>
          </p:cNvPr>
          <p:cNvSpPr/>
          <p:nvPr/>
        </p:nvSpPr>
        <p:spPr>
          <a:xfrm>
            <a:off x="3089432" y="3130097"/>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dirty="0">
                <a:solidFill>
                  <a:schemeClr val="dk1"/>
                </a:solidFill>
              </a:rPr>
              <a:t>Registry Key Value</a:t>
            </a:r>
            <a:endParaRPr dirty="0">
              <a:solidFill>
                <a:schemeClr val="dk1"/>
              </a:solidFill>
            </a:endParaRPr>
          </a:p>
        </p:txBody>
      </p:sp>
      <p:sp>
        <p:nvSpPr>
          <p:cNvPr id="26" name="Google Shape;105;p19">
            <a:extLst>
              <a:ext uri="{FF2B5EF4-FFF2-40B4-BE49-F238E27FC236}">
                <a16:creationId xmlns:a16="http://schemas.microsoft.com/office/drawing/2014/main" id="{7E3B043D-61D9-114A-B54F-783CF7FE7972}"/>
              </a:ext>
            </a:extLst>
          </p:cNvPr>
          <p:cNvSpPr txBox="1"/>
          <p:nvPr/>
        </p:nvSpPr>
        <p:spPr>
          <a:xfrm>
            <a:off x="1511862" y="2859366"/>
            <a:ext cx="1009894"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or modified</a:t>
            </a:r>
            <a:endParaRPr dirty="0">
              <a:latin typeface="Source Sans Pro"/>
              <a:ea typeface="Source Sans Pro"/>
              <a:cs typeface="Source Sans Pro"/>
              <a:sym typeface="Source Sans Pro"/>
            </a:endParaRPr>
          </a:p>
        </p:txBody>
      </p:sp>
      <p:sp>
        <p:nvSpPr>
          <p:cNvPr id="27" name="Google Shape;106;p19">
            <a:extLst>
              <a:ext uri="{FF2B5EF4-FFF2-40B4-BE49-F238E27FC236}">
                <a16:creationId xmlns:a16="http://schemas.microsoft.com/office/drawing/2014/main" id="{AB91A5E7-1945-6645-8804-5B9E15FB4CCF}"/>
              </a:ext>
            </a:extLst>
          </p:cNvPr>
          <p:cNvSpPr/>
          <p:nvPr/>
        </p:nvSpPr>
        <p:spPr>
          <a:xfrm>
            <a:off x="3089432" y="3975746"/>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a:solidFill>
                  <a:schemeClr val="dk1"/>
                </a:solidFill>
              </a:rPr>
              <a:t>DLL</a:t>
            </a:r>
            <a:endParaRPr>
              <a:solidFill>
                <a:schemeClr val="dk1"/>
              </a:solidFill>
            </a:endParaRPr>
          </a:p>
        </p:txBody>
      </p:sp>
      <p:sp>
        <p:nvSpPr>
          <p:cNvPr id="28" name="Google Shape;111;p19">
            <a:extLst>
              <a:ext uri="{FF2B5EF4-FFF2-40B4-BE49-F238E27FC236}">
                <a16:creationId xmlns:a16="http://schemas.microsoft.com/office/drawing/2014/main" id="{624689BE-945B-3A44-BC15-9E59701FD6C6}"/>
              </a:ext>
            </a:extLst>
          </p:cNvPr>
          <p:cNvSpPr/>
          <p:nvPr/>
        </p:nvSpPr>
        <p:spPr>
          <a:xfrm>
            <a:off x="7615512" y="3592486"/>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dirty="0"/>
              <a:t>Ip</a:t>
            </a:r>
            <a:endParaRPr dirty="0"/>
          </a:p>
        </p:txBody>
      </p:sp>
      <p:cxnSp>
        <p:nvCxnSpPr>
          <p:cNvPr id="29" name="Curved Connector 28">
            <a:extLst>
              <a:ext uri="{FF2B5EF4-FFF2-40B4-BE49-F238E27FC236}">
                <a16:creationId xmlns:a16="http://schemas.microsoft.com/office/drawing/2014/main" id="{2DF82FD4-C76C-7440-A8C5-7A268791A0A7}"/>
              </a:ext>
            </a:extLst>
          </p:cNvPr>
          <p:cNvCxnSpPr>
            <a:cxnSpLocks/>
            <a:stCxn id="26" idx="3"/>
            <a:endCxn id="24" idx="1"/>
          </p:cNvCxnSpPr>
          <p:nvPr/>
        </p:nvCxnSpPr>
        <p:spPr>
          <a:xfrm flipV="1">
            <a:off x="2521756" y="2531993"/>
            <a:ext cx="567676" cy="45087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0" name="Curved Connector 29">
            <a:extLst>
              <a:ext uri="{FF2B5EF4-FFF2-40B4-BE49-F238E27FC236}">
                <a16:creationId xmlns:a16="http://schemas.microsoft.com/office/drawing/2014/main" id="{EBE6616F-0FD8-544E-98E8-6E2545E02779}"/>
              </a:ext>
            </a:extLst>
          </p:cNvPr>
          <p:cNvCxnSpPr>
            <a:cxnSpLocks/>
            <a:stCxn id="26" idx="3"/>
            <a:endCxn id="25" idx="1"/>
          </p:cNvCxnSpPr>
          <p:nvPr/>
        </p:nvCxnSpPr>
        <p:spPr>
          <a:xfrm>
            <a:off x="2521756" y="2982870"/>
            <a:ext cx="567676" cy="45892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sp>
        <p:nvSpPr>
          <p:cNvPr id="31" name="Google Shape;101;p19">
            <a:extLst>
              <a:ext uri="{FF2B5EF4-FFF2-40B4-BE49-F238E27FC236}">
                <a16:creationId xmlns:a16="http://schemas.microsoft.com/office/drawing/2014/main" id="{C390B7C3-4C3A-B04F-924A-D952D2449E09}"/>
              </a:ext>
            </a:extLst>
          </p:cNvPr>
          <p:cNvSpPr/>
          <p:nvPr/>
        </p:nvSpPr>
        <p:spPr>
          <a:xfrm>
            <a:off x="271676" y="3322855"/>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dirty="0">
                <a:solidFill>
                  <a:schemeClr val="dk1"/>
                </a:solidFill>
              </a:rPr>
              <a:t>Process</a:t>
            </a:r>
            <a:endParaRPr dirty="0">
              <a:solidFill>
                <a:schemeClr val="dk1"/>
              </a:solidFill>
            </a:endParaRPr>
          </a:p>
        </p:txBody>
      </p:sp>
      <p:sp>
        <p:nvSpPr>
          <p:cNvPr id="32" name="Google Shape;105;p19">
            <a:extLst>
              <a:ext uri="{FF2B5EF4-FFF2-40B4-BE49-F238E27FC236}">
                <a16:creationId xmlns:a16="http://schemas.microsoft.com/office/drawing/2014/main" id="{81AE2F0D-EC5F-F34C-97D6-E26E517D6CA7}"/>
              </a:ext>
            </a:extLst>
          </p:cNvPr>
          <p:cNvSpPr txBox="1"/>
          <p:nvPr/>
        </p:nvSpPr>
        <p:spPr>
          <a:xfrm>
            <a:off x="1510156" y="416394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endParaRPr dirty="0">
              <a:latin typeface="Source Sans Pro"/>
              <a:ea typeface="Source Sans Pro"/>
              <a:cs typeface="Source Sans Pro"/>
              <a:sym typeface="Source Sans Pro"/>
            </a:endParaRPr>
          </a:p>
        </p:txBody>
      </p:sp>
      <p:cxnSp>
        <p:nvCxnSpPr>
          <p:cNvPr id="34" name="Straight Arrow Connector 33">
            <a:extLst>
              <a:ext uri="{FF2B5EF4-FFF2-40B4-BE49-F238E27FC236}">
                <a16:creationId xmlns:a16="http://schemas.microsoft.com/office/drawing/2014/main" id="{970C2280-F37E-CA41-B6E0-E8F1C66B8395}"/>
              </a:ext>
            </a:extLst>
          </p:cNvPr>
          <p:cNvCxnSpPr>
            <a:cxnSpLocks/>
            <a:stCxn id="32" idx="3"/>
            <a:endCxn id="27" idx="1"/>
          </p:cNvCxnSpPr>
          <p:nvPr/>
        </p:nvCxnSpPr>
        <p:spPr>
          <a:xfrm>
            <a:off x="2521756" y="4287446"/>
            <a:ext cx="5676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5" name="Google Shape;105;p19">
            <a:extLst>
              <a:ext uri="{FF2B5EF4-FFF2-40B4-BE49-F238E27FC236}">
                <a16:creationId xmlns:a16="http://schemas.microsoft.com/office/drawing/2014/main" id="{8F756A47-E1B0-F34C-8AB9-E8C9AB9EB3E0}"/>
              </a:ext>
            </a:extLst>
          </p:cNvPr>
          <p:cNvSpPr txBox="1"/>
          <p:nvPr/>
        </p:nvSpPr>
        <p:spPr>
          <a:xfrm>
            <a:off x="6040775" y="378068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connected to </a:t>
            </a:r>
            <a:endParaRPr dirty="0">
              <a:latin typeface="Source Sans Pro"/>
              <a:ea typeface="Source Sans Pro"/>
              <a:cs typeface="Source Sans Pro"/>
              <a:sym typeface="Source Sans Pro"/>
            </a:endParaRPr>
          </a:p>
        </p:txBody>
      </p:sp>
      <p:cxnSp>
        <p:nvCxnSpPr>
          <p:cNvPr id="36" name="Straight Arrow Connector 35">
            <a:extLst>
              <a:ext uri="{FF2B5EF4-FFF2-40B4-BE49-F238E27FC236}">
                <a16:creationId xmlns:a16="http://schemas.microsoft.com/office/drawing/2014/main" id="{96BD8DC1-A4C9-7D4A-997B-BCF266BEC96D}"/>
              </a:ext>
            </a:extLst>
          </p:cNvPr>
          <p:cNvCxnSpPr>
            <a:cxnSpLocks/>
            <a:stCxn id="35" idx="3"/>
            <a:endCxn id="28" idx="1"/>
          </p:cNvCxnSpPr>
          <p:nvPr/>
        </p:nvCxnSpPr>
        <p:spPr>
          <a:xfrm>
            <a:off x="7052375" y="3904186"/>
            <a:ext cx="56313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7" name="Curved Connector 36">
            <a:extLst>
              <a:ext uri="{FF2B5EF4-FFF2-40B4-BE49-F238E27FC236}">
                <a16:creationId xmlns:a16="http://schemas.microsoft.com/office/drawing/2014/main" id="{F185E32A-FC49-CC41-B081-F2C7964FF1A1}"/>
              </a:ext>
            </a:extLst>
          </p:cNvPr>
          <p:cNvCxnSpPr>
            <a:stCxn id="26" idx="1"/>
            <a:endCxn id="31" idx="0"/>
          </p:cNvCxnSpPr>
          <p:nvPr/>
        </p:nvCxnSpPr>
        <p:spPr>
          <a:xfrm rot="10800000" flipV="1">
            <a:off x="777476" y="2982869"/>
            <a:ext cx="734386" cy="339985"/>
          </a:xfrm>
          <a:prstGeom prst="curvedConnector2">
            <a:avLst/>
          </a:prstGeom>
        </p:spPr>
        <p:style>
          <a:lnRef idx="2">
            <a:schemeClr val="accent5"/>
          </a:lnRef>
          <a:fillRef idx="0">
            <a:schemeClr val="accent5"/>
          </a:fillRef>
          <a:effectRef idx="1">
            <a:schemeClr val="accent5"/>
          </a:effectRef>
          <a:fontRef idx="minor">
            <a:schemeClr val="tx1"/>
          </a:fontRef>
        </p:style>
      </p:cxnSp>
      <p:cxnSp>
        <p:nvCxnSpPr>
          <p:cNvPr id="38" name="Curved Connector 37">
            <a:extLst>
              <a:ext uri="{FF2B5EF4-FFF2-40B4-BE49-F238E27FC236}">
                <a16:creationId xmlns:a16="http://schemas.microsoft.com/office/drawing/2014/main" id="{F6BB8205-94C4-9B46-AA08-DDB70C52F053}"/>
              </a:ext>
            </a:extLst>
          </p:cNvPr>
          <p:cNvCxnSpPr>
            <a:cxnSpLocks/>
            <a:stCxn id="35" idx="1"/>
            <a:endCxn id="41" idx="2"/>
          </p:cNvCxnSpPr>
          <p:nvPr/>
        </p:nvCxnSpPr>
        <p:spPr>
          <a:xfrm rot="10800000">
            <a:off x="5477639" y="3644006"/>
            <a:ext cx="563137" cy="26018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41" name="Google Shape;101;p19">
            <a:extLst>
              <a:ext uri="{FF2B5EF4-FFF2-40B4-BE49-F238E27FC236}">
                <a16:creationId xmlns:a16="http://schemas.microsoft.com/office/drawing/2014/main" id="{520C6454-3485-9645-9065-907AB08904D5}"/>
              </a:ext>
            </a:extLst>
          </p:cNvPr>
          <p:cNvSpPr/>
          <p:nvPr/>
        </p:nvSpPr>
        <p:spPr>
          <a:xfrm>
            <a:off x="4971838" y="3020605"/>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lgn="ctr"/>
            <a:r>
              <a:rPr lang="en">
                <a:solidFill>
                  <a:schemeClr val="lt1"/>
                </a:solidFill>
              </a:rPr>
              <a:t>Process</a:t>
            </a:r>
            <a:endParaRPr>
              <a:solidFill>
                <a:schemeClr val="lt1"/>
              </a:solidFill>
            </a:endParaRPr>
          </a:p>
        </p:txBody>
      </p:sp>
      <p:cxnSp>
        <p:nvCxnSpPr>
          <p:cNvPr id="47" name="Curved Connector 46">
            <a:extLst>
              <a:ext uri="{FF2B5EF4-FFF2-40B4-BE49-F238E27FC236}">
                <a16:creationId xmlns:a16="http://schemas.microsoft.com/office/drawing/2014/main" id="{803594ED-B095-0540-89D8-1A4C2D15B298}"/>
              </a:ext>
            </a:extLst>
          </p:cNvPr>
          <p:cNvCxnSpPr>
            <a:cxnSpLocks/>
            <a:stCxn id="32" idx="1"/>
            <a:endCxn id="31" idx="2"/>
          </p:cNvCxnSpPr>
          <p:nvPr/>
        </p:nvCxnSpPr>
        <p:spPr>
          <a:xfrm rot="10800000">
            <a:off x="777476" y="3946256"/>
            <a:ext cx="732680" cy="34119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58" name="Google Shape;106;p19">
            <a:extLst>
              <a:ext uri="{FF2B5EF4-FFF2-40B4-BE49-F238E27FC236}">
                <a16:creationId xmlns:a16="http://schemas.microsoft.com/office/drawing/2014/main" id="{E2993821-FC0D-4941-9DF3-E89A6BED818F}"/>
              </a:ext>
            </a:extLst>
          </p:cNvPr>
          <p:cNvSpPr/>
          <p:nvPr/>
        </p:nvSpPr>
        <p:spPr>
          <a:xfrm>
            <a:off x="7610555" y="2489838"/>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lgn="ctr"/>
            <a:r>
              <a:rPr lang="en">
                <a:solidFill>
                  <a:schemeClr val="lt1"/>
                </a:solidFill>
              </a:rPr>
              <a:t>DLL</a:t>
            </a:r>
            <a:endParaRPr>
              <a:solidFill>
                <a:schemeClr val="lt1"/>
              </a:solidFill>
            </a:endParaRPr>
          </a:p>
        </p:txBody>
      </p:sp>
      <p:cxnSp>
        <p:nvCxnSpPr>
          <p:cNvPr id="61" name="Curved Connector 60">
            <a:extLst>
              <a:ext uri="{FF2B5EF4-FFF2-40B4-BE49-F238E27FC236}">
                <a16:creationId xmlns:a16="http://schemas.microsoft.com/office/drawing/2014/main" id="{9686AE0D-D863-044C-8CA7-031C9685FE82}"/>
              </a:ext>
            </a:extLst>
          </p:cNvPr>
          <p:cNvCxnSpPr>
            <a:cxnSpLocks/>
            <a:stCxn id="64" idx="1"/>
            <a:endCxn id="41" idx="0"/>
          </p:cNvCxnSpPr>
          <p:nvPr/>
        </p:nvCxnSpPr>
        <p:spPr>
          <a:xfrm rot="10800000" flipV="1">
            <a:off x="5477639" y="2801211"/>
            <a:ext cx="563137" cy="219394"/>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64" name="Google Shape;105;p19">
            <a:extLst>
              <a:ext uri="{FF2B5EF4-FFF2-40B4-BE49-F238E27FC236}">
                <a16:creationId xmlns:a16="http://schemas.microsoft.com/office/drawing/2014/main" id="{31954655-3294-1344-88DA-3517F68BFD60}"/>
              </a:ext>
            </a:extLst>
          </p:cNvPr>
          <p:cNvSpPr txBox="1"/>
          <p:nvPr/>
        </p:nvSpPr>
        <p:spPr>
          <a:xfrm>
            <a:off x="6040775" y="2677707"/>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loaded</a:t>
            </a:r>
            <a:endParaRPr dirty="0">
              <a:latin typeface="Source Sans Pro"/>
              <a:ea typeface="Source Sans Pro"/>
              <a:cs typeface="Source Sans Pro"/>
              <a:sym typeface="Source Sans Pro"/>
            </a:endParaRPr>
          </a:p>
        </p:txBody>
      </p:sp>
      <p:cxnSp>
        <p:nvCxnSpPr>
          <p:cNvPr id="65" name="Straight Arrow Connector 64">
            <a:extLst>
              <a:ext uri="{FF2B5EF4-FFF2-40B4-BE49-F238E27FC236}">
                <a16:creationId xmlns:a16="http://schemas.microsoft.com/office/drawing/2014/main" id="{D788112A-E4BB-9D4A-8601-D06FE931BCB2}"/>
              </a:ext>
            </a:extLst>
          </p:cNvPr>
          <p:cNvCxnSpPr>
            <a:cxnSpLocks/>
            <a:stCxn id="64" idx="3"/>
            <a:endCxn id="58" idx="1"/>
          </p:cNvCxnSpPr>
          <p:nvPr/>
        </p:nvCxnSpPr>
        <p:spPr>
          <a:xfrm>
            <a:off x="7052375" y="2801211"/>
            <a:ext cx="558180" cy="32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850448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4) Looking for DLL being Loaded</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100749" y="1203250"/>
            <a:ext cx="7365525" cy="400079"/>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2: Sysmon event 7 (Image Loaded)</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sp>
        <p:nvSpPr>
          <p:cNvPr id="11" name="Google Shape;196;p24">
            <a:extLst>
              <a:ext uri="{FF2B5EF4-FFF2-40B4-BE49-F238E27FC236}">
                <a16:creationId xmlns:a16="http://schemas.microsoft.com/office/drawing/2014/main" id="{4C96E1A0-B76C-394D-8B24-020650CDE3B7}"/>
              </a:ext>
            </a:extLst>
          </p:cNvPr>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Sysmon event 7 (Image Loaded)</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14" name="Picture 13">
            <a:extLst>
              <a:ext uri="{FF2B5EF4-FFF2-40B4-BE49-F238E27FC236}">
                <a16:creationId xmlns:a16="http://schemas.microsoft.com/office/drawing/2014/main" id="{B126509F-C8BF-C544-BD98-8CE7825F9643}"/>
              </a:ext>
            </a:extLst>
          </p:cNvPr>
          <p:cNvPicPr>
            <a:picLocks noChangeAspect="1"/>
          </p:cNvPicPr>
          <p:nvPr/>
        </p:nvPicPr>
        <p:blipFill>
          <a:blip r:embed="rId3"/>
          <a:stretch>
            <a:fillRect/>
          </a:stretch>
        </p:blipFill>
        <p:spPr>
          <a:xfrm>
            <a:off x="94434" y="1608926"/>
            <a:ext cx="8731552" cy="658555"/>
          </a:xfrm>
          <a:prstGeom prst="rect">
            <a:avLst/>
          </a:prstGeom>
          <a:ln w="38100">
            <a:solidFill>
              <a:schemeClr val="accent5"/>
            </a:solidFill>
          </a:ln>
        </p:spPr>
      </p:pic>
      <p:pic>
        <p:nvPicPr>
          <p:cNvPr id="4" name="Picture 3">
            <a:extLst>
              <a:ext uri="{FF2B5EF4-FFF2-40B4-BE49-F238E27FC236}">
                <a16:creationId xmlns:a16="http://schemas.microsoft.com/office/drawing/2014/main" id="{69F67571-8297-FA47-951B-3E1D2B486981}"/>
              </a:ext>
            </a:extLst>
          </p:cNvPr>
          <p:cNvPicPr>
            <a:picLocks noChangeAspect="1"/>
          </p:cNvPicPr>
          <p:nvPr/>
        </p:nvPicPr>
        <p:blipFill>
          <a:blip r:embed="rId4"/>
          <a:stretch>
            <a:fillRect/>
          </a:stretch>
        </p:blipFill>
        <p:spPr>
          <a:xfrm>
            <a:off x="94434" y="3515700"/>
            <a:ext cx="8731552" cy="658555"/>
          </a:xfrm>
          <a:prstGeom prst="rect">
            <a:avLst/>
          </a:prstGeom>
          <a:ln w="38100">
            <a:solidFill>
              <a:schemeClr val="accent5"/>
            </a:solidFill>
          </a:ln>
        </p:spPr>
      </p:pic>
      <p:pic>
        <p:nvPicPr>
          <p:cNvPr id="17" name="Picture 2" descr="Star-Struck on Apple iOS 14.6">
            <a:extLst>
              <a:ext uri="{FF2B5EF4-FFF2-40B4-BE49-F238E27FC236}">
                <a16:creationId xmlns:a16="http://schemas.microsoft.com/office/drawing/2014/main" id="{4A04B942-3434-6E47-9C1D-435E06917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66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4) Looking for DLL being Loaded</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100749" y="1203250"/>
            <a:ext cx="7365525" cy="400079"/>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2: Sysmon event 7 (Image Loaded)</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sp>
        <p:nvSpPr>
          <p:cNvPr id="11" name="Google Shape;196;p24">
            <a:extLst>
              <a:ext uri="{FF2B5EF4-FFF2-40B4-BE49-F238E27FC236}">
                <a16:creationId xmlns:a16="http://schemas.microsoft.com/office/drawing/2014/main" id="{4C96E1A0-B76C-394D-8B24-020650CDE3B7}"/>
              </a:ext>
            </a:extLst>
          </p:cNvPr>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Sysmon event 7 (Image Loaded)</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9" name="Picture 2" descr="Face with Monocle on Apple iOS 14.6">
            <a:extLst>
              <a:ext uri="{FF2B5EF4-FFF2-40B4-BE49-F238E27FC236}">
                <a16:creationId xmlns:a16="http://schemas.microsoft.com/office/drawing/2014/main" id="{15E04010-CDED-B04A-9F77-F11DD21B6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126509F-C8BF-C544-BD98-8CE7825F9643}"/>
              </a:ext>
            </a:extLst>
          </p:cNvPr>
          <p:cNvPicPr>
            <a:picLocks noChangeAspect="1"/>
          </p:cNvPicPr>
          <p:nvPr/>
        </p:nvPicPr>
        <p:blipFill>
          <a:blip r:embed="rId4"/>
          <a:stretch>
            <a:fillRect/>
          </a:stretch>
        </p:blipFill>
        <p:spPr>
          <a:xfrm>
            <a:off x="94434" y="1608926"/>
            <a:ext cx="8731552" cy="658555"/>
          </a:xfrm>
          <a:prstGeom prst="rect">
            <a:avLst/>
          </a:prstGeom>
          <a:ln w="38100">
            <a:solidFill>
              <a:schemeClr val="accent5"/>
            </a:solidFill>
          </a:ln>
        </p:spPr>
      </p:pic>
      <p:pic>
        <p:nvPicPr>
          <p:cNvPr id="4" name="Picture 3">
            <a:extLst>
              <a:ext uri="{FF2B5EF4-FFF2-40B4-BE49-F238E27FC236}">
                <a16:creationId xmlns:a16="http://schemas.microsoft.com/office/drawing/2014/main" id="{69F67571-8297-FA47-951B-3E1D2B486981}"/>
              </a:ext>
            </a:extLst>
          </p:cNvPr>
          <p:cNvPicPr>
            <a:picLocks noChangeAspect="1"/>
          </p:cNvPicPr>
          <p:nvPr/>
        </p:nvPicPr>
        <p:blipFill>
          <a:blip r:embed="rId5"/>
          <a:stretch>
            <a:fillRect/>
          </a:stretch>
        </p:blipFill>
        <p:spPr>
          <a:xfrm>
            <a:off x="94434" y="3515700"/>
            <a:ext cx="8731552" cy="658555"/>
          </a:xfrm>
          <a:prstGeom prst="rect">
            <a:avLst/>
          </a:prstGeom>
          <a:ln w="38100">
            <a:solidFill>
              <a:schemeClr val="accent5"/>
            </a:solidFill>
          </a:ln>
        </p:spPr>
      </p:pic>
      <p:sp>
        <p:nvSpPr>
          <p:cNvPr id="13" name="Text Placeholder 2">
            <a:extLst>
              <a:ext uri="{FF2B5EF4-FFF2-40B4-BE49-F238E27FC236}">
                <a16:creationId xmlns:a16="http://schemas.microsoft.com/office/drawing/2014/main" id="{6FC5FAA8-084C-BF4B-AF2A-055AAB26DB00}"/>
              </a:ext>
            </a:extLst>
          </p:cNvPr>
          <p:cNvSpPr>
            <a:spLocks noGrp="1"/>
          </p:cNvSpPr>
          <p:nvPr>
            <p:ph type="body" idx="1"/>
          </p:nvPr>
        </p:nvSpPr>
        <p:spPr>
          <a:xfrm>
            <a:off x="94434" y="2315625"/>
            <a:ext cx="8731552" cy="799875"/>
          </a:xfrm>
        </p:spPr>
        <p:txBody>
          <a:bodyPr anchor="ctr" anchorCtr="0">
            <a:normAutofit/>
          </a:bodyPr>
          <a:lstStyle/>
          <a:p>
            <a:pPr marL="114300" indent="0" algn="ctr">
              <a:lnSpc>
                <a:spcPct val="110000"/>
              </a:lnSpc>
              <a:buNone/>
            </a:pPr>
            <a:r>
              <a:rPr lang="en-US" b="1" dirty="0">
                <a:solidFill>
                  <a:schemeClr val="accent5"/>
                </a:solidFill>
              </a:rPr>
              <a:t>Machine/System scope (Noisy)</a:t>
            </a:r>
            <a:r>
              <a:rPr lang="en-US" dirty="0">
                <a:solidFill>
                  <a:schemeClr val="accent5"/>
                </a:solidFill>
              </a:rPr>
              <a:t>, there were more events,</a:t>
            </a:r>
            <a:br>
              <a:rPr lang="en-US" dirty="0">
                <a:solidFill>
                  <a:schemeClr val="accent5"/>
                </a:solidFill>
              </a:rPr>
            </a:br>
            <a:r>
              <a:rPr lang="en-US" dirty="0">
                <a:solidFill>
                  <a:schemeClr val="accent5"/>
                </a:solidFill>
              </a:rPr>
              <a:t>but I did not increase the collection size</a:t>
            </a:r>
            <a:endParaRPr lang="en-US" b="1" dirty="0">
              <a:solidFill>
                <a:schemeClr val="accent5"/>
              </a:solidFill>
            </a:endParaRPr>
          </a:p>
        </p:txBody>
      </p:sp>
    </p:spTree>
    <p:extLst>
      <p:ext uri="{BB962C8B-B14F-4D97-AF65-F5344CB8AC3E}">
        <p14:creationId xmlns:p14="http://schemas.microsoft.com/office/powerpoint/2010/main" val="3777959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4) Looking for DLL being Loaded</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100749" y="1203250"/>
            <a:ext cx="7365525" cy="400079"/>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2: Sysmon event 7 (Image Loaded)</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sp>
        <p:nvSpPr>
          <p:cNvPr id="11" name="Google Shape;196;p24">
            <a:extLst>
              <a:ext uri="{FF2B5EF4-FFF2-40B4-BE49-F238E27FC236}">
                <a16:creationId xmlns:a16="http://schemas.microsoft.com/office/drawing/2014/main" id="{4C96E1A0-B76C-394D-8B24-020650CDE3B7}"/>
              </a:ext>
            </a:extLst>
          </p:cNvPr>
          <p:cNvSpPr txBox="1"/>
          <p:nvPr/>
        </p:nvSpPr>
        <p:spPr>
          <a:xfrm>
            <a:off x="100750" y="3115500"/>
            <a:ext cx="6802500"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Sysmon event 7 (Image Loaded)</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9" name="Picture 2" descr="Face with Monocle on Apple iOS 14.6">
            <a:extLst>
              <a:ext uri="{FF2B5EF4-FFF2-40B4-BE49-F238E27FC236}">
                <a16:creationId xmlns:a16="http://schemas.microsoft.com/office/drawing/2014/main" id="{15E04010-CDED-B04A-9F77-F11DD21B6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126509F-C8BF-C544-BD98-8CE7825F9643}"/>
              </a:ext>
            </a:extLst>
          </p:cNvPr>
          <p:cNvPicPr>
            <a:picLocks noChangeAspect="1"/>
          </p:cNvPicPr>
          <p:nvPr/>
        </p:nvPicPr>
        <p:blipFill>
          <a:blip r:embed="rId4"/>
          <a:stretch>
            <a:fillRect/>
          </a:stretch>
        </p:blipFill>
        <p:spPr>
          <a:xfrm>
            <a:off x="94434" y="1608926"/>
            <a:ext cx="8731552" cy="658555"/>
          </a:xfrm>
          <a:prstGeom prst="rect">
            <a:avLst/>
          </a:prstGeom>
          <a:ln w="38100">
            <a:solidFill>
              <a:schemeClr val="accent5"/>
            </a:solidFill>
          </a:ln>
        </p:spPr>
      </p:pic>
      <p:pic>
        <p:nvPicPr>
          <p:cNvPr id="4" name="Picture 3">
            <a:extLst>
              <a:ext uri="{FF2B5EF4-FFF2-40B4-BE49-F238E27FC236}">
                <a16:creationId xmlns:a16="http://schemas.microsoft.com/office/drawing/2014/main" id="{69F67571-8297-FA47-951B-3E1D2B486981}"/>
              </a:ext>
            </a:extLst>
          </p:cNvPr>
          <p:cNvPicPr>
            <a:picLocks noChangeAspect="1"/>
          </p:cNvPicPr>
          <p:nvPr/>
        </p:nvPicPr>
        <p:blipFill>
          <a:blip r:embed="rId5"/>
          <a:stretch>
            <a:fillRect/>
          </a:stretch>
        </p:blipFill>
        <p:spPr>
          <a:xfrm>
            <a:off x="94434" y="3515700"/>
            <a:ext cx="8731552" cy="658555"/>
          </a:xfrm>
          <a:prstGeom prst="rect">
            <a:avLst/>
          </a:prstGeom>
          <a:ln w="38100">
            <a:solidFill>
              <a:schemeClr val="accent5"/>
            </a:solidFill>
          </a:ln>
        </p:spPr>
      </p:pic>
      <p:sp>
        <p:nvSpPr>
          <p:cNvPr id="13" name="Text Placeholder 2">
            <a:extLst>
              <a:ext uri="{FF2B5EF4-FFF2-40B4-BE49-F238E27FC236}">
                <a16:creationId xmlns:a16="http://schemas.microsoft.com/office/drawing/2014/main" id="{6FC5FAA8-084C-BF4B-AF2A-055AAB26DB00}"/>
              </a:ext>
            </a:extLst>
          </p:cNvPr>
          <p:cNvSpPr>
            <a:spLocks noGrp="1"/>
          </p:cNvSpPr>
          <p:nvPr>
            <p:ph type="body" idx="1"/>
          </p:nvPr>
        </p:nvSpPr>
        <p:spPr>
          <a:xfrm>
            <a:off x="94434" y="2315625"/>
            <a:ext cx="8731552" cy="799875"/>
          </a:xfrm>
        </p:spPr>
        <p:txBody>
          <a:bodyPr anchor="ctr" anchorCtr="0">
            <a:normAutofit/>
          </a:bodyPr>
          <a:lstStyle/>
          <a:p>
            <a:pPr marL="114300" indent="0" algn="ctr">
              <a:lnSpc>
                <a:spcPct val="110000"/>
              </a:lnSpc>
              <a:buNone/>
            </a:pPr>
            <a:r>
              <a:rPr lang="en-US" b="1" dirty="0">
                <a:solidFill>
                  <a:schemeClr val="accent5"/>
                </a:solidFill>
              </a:rPr>
              <a:t>Machine/System scope (Noisy)</a:t>
            </a:r>
            <a:r>
              <a:rPr lang="en-US" dirty="0">
                <a:solidFill>
                  <a:schemeClr val="accent5"/>
                </a:solidFill>
              </a:rPr>
              <a:t>, there were more events,</a:t>
            </a:r>
            <a:br>
              <a:rPr lang="en-US" dirty="0">
                <a:solidFill>
                  <a:schemeClr val="accent5"/>
                </a:solidFill>
              </a:rPr>
            </a:br>
            <a:r>
              <a:rPr lang="en-US" dirty="0">
                <a:solidFill>
                  <a:schemeClr val="accent5"/>
                </a:solidFill>
              </a:rPr>
              <a:t>but I did not increase the collection size</a:t>
            </a:r>
            <a:endParaRPr lang="en-US" b="1" dirty="0">
              <a:solidFill>
                <a:schemeClr val="accent5"/>
              </a:solidFill>
            </a:endParaRPr>
          </a:p>
        </p:txBody>
      </p:sp>
      <p:sp>
        <p:nvSpPr>
          <p:cNvPr id="15" name="Text Placeholder 2">
            <a:extLst>
              <a:ext uri="{FF2B5EF4-FFF2-40B4-BE49-F238E27FC236}">
                <a16:creationId xmlns:a16="http://schemas.microsoft.com/office/drawing/2014/main" id="{1919EFBB-2E1A-9B49-9806-B4D705870B8A}"/>
              </a:ext>
            </a:extLst>
          </p:cNvPr>
          <p:cNvSpPr txBox="1">
            <a:spLocks/>
          </p:cNvSpPr>
          <p:nvPr/>
        </p:nvSpPr>
        <p:spPr>
          <a:xfrm>
            <a:off x="94434" y="4222223"/>
            <a:ext cx="8731552" cy="799875"/>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Source Sans Pro"/>
              <a:buChar char="●"/>
              <a:defRPr sz="18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15000"/>
              </a:lnSpc>
              <a:spcBef>
                <a:spcPts val="0"/>
              </a:spcBef>
              <a:spcAft>
                <a:spcPts val="0"/>
              </a:spcAft>
              <a:buClr>
                <a:schemeClr val="lt2"/>
              </a:buClr>
              <a:buSzPts val="1400"/>
              <a:buFont typeface="Source Sans Pro"/>
              <a:buChar char="■"/>
              <a:defRPr sz="1400" b="0" i="0" u="none" strike="noStrike" cap="none">
                <a:solidFill>
                  <a:schemeClr val="lt2"/>
                </a:solidFill>
                <a:latin typeface="Source Sans Pro"/>
                <a:ea typeface="Source Sans Pro"/>
                <a:cs typeface="Source Sans Pro"/>
                <a:sym typeface="Source Sans Pro"/>
              </a:defRPr>
            </a:lvl9pPr>
          </a:lstStyle>
          <a:p>
            <a:pPr marL="114300" indent="0" algn="ctr">
              <a:lnSpc>
                <a:spcPct val="110000"/>
              </a:lnSpc>
              <a:buFont typeface="Source Sans Pro"/>
              <a:buNone/>
            </a:pPr>
            <a:r>
              <a:rPr lang="en-US" b="1" dirty="0">
                <a:solidFill>
                  <a:schemeClr val="accent5"/>
                </a:solidFill>
              </a:rPr>
              <a:t>Process scope (Targeted)</a:t>
            </a:r>
            <a:r>
              <a:rPr lang="en-US" dirty="0">
                <a:solidFill>
                  <a:schemeClr val="accent5"/>
                </a:solidFill>
              </a:rPr>
              <a:t>, the profiler DLL was set to the </a:t>
            </a:r>
            <a:r>
              <a:rPr lang="en-US" b="1" dirty="0" err="1">
                <a:solidFill>
                  <a:schemeClr val="accent5"/>
                </a:solidFill>
              </a:rPr>
              <a:t>WindowsAzureGuestAgent</a:t>
            </a:r>
            <a:r>
              <a:rPr lang="en-US" dirty="0">
                <a:solidFill>
                  <a:schemeClr val="accent5"/>
                </a:solidFill>
              </a:rPr>
              <a:t> service. Why is PowerShell loading the DLL?</a:t>
            </a:r>
            <a:endParaRPr lang="en-US" b="1" dirty="0">
              <a:solidFill>
                <a:schemeClr val="accent5"/>
              </a:solidFill>
            </a:endParaRPr>
          </a:p>
        </p:txBody>
      </p:sp>
    </p:spTree>
    <p:extLst>
      <p:ext uri="{BB962C8B-B14F-4D97-AF65-F5344CB8AC3E}">
        <p14:creationId xmlns:p14="http://schemas.microsoft.com/office/powerpoint/2010/main" val="4096303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4) Looking for DLL being Loaded</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100749" y="1203250"/>
            <a:ext cx="7365525" cy="400079"/>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Sysmon event 7 (Image Loaded) - WindowsAzureGuestAgent</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9" name="Picture 2" descr="Face with Monocle on Apple iOS 14.6">
            <a:extLst>
              <a:ext uri="{FF2B5EF4-FFF2-40B4-BE49-F238E27FC236}">
                <a16:creationId xmlns:a16="http://schemas.microsoft.com/office/drawing/2014/main" id="{15E04010-CDED-B04A-9F77-F11DD21B6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5275"/>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8ACC2A3A-42A4-BE47-B698-0C10B1569B3A}"/>
              </a:ext>
            </a:extLst>
          </p:cNvPr>
          <p:cNvSpPr>
            <a:spLocks noGrp="1"/>
          </p:cNvSpPr>
          <p:nvPr>
            <p:ph type="body" idx="1"/>
          </p:nvPr>
        </p:nvSpPr>
        <p:spPr>
          <a:xfrm>
            <a:off x="6568374" y="1969025"/>
            <a:ext cx="2451844" cy="2618878"/>
          </a:xfrm>
        </p:spPr>
        <p:txBody>
          <a:bodyPr anchor="ctr" anchorCtr="0">
            <a:normAutofit/>
          </a:bodyPr>
          <a:lstStyle/>
          <a:p>
            <a:pPr marL="114300" indent="0" algn="ctr">
              <a:lnSpc>
                <a:spcPct val="110000"/>
              </a:lnSpc>
              <a:buNone/>
            </a:pPr>
            <a:r>
              <a:rPr lang="en-US" dirty="0">
                <a:solidFill>
                  <a:schemeClr val="bg2"/>
                </a:solidFill>
              </a:rPr>
              <a:t>Not 100% sure, but it looks like the </a:t>
            </a:r>
            <a:r>
              <a:rPr lang="en-US" b="1" dirty="0" err="1">
                <a:solidFill>
                  <a:schemeClr val="bg2"/>
                </a:solidFill>
              </a:rPr>
              <a:t>WindowsAzureGuestAgent</a:t>
            </a:r>
            <a:r>
              <a:rPr lang="en-US" dirty="0">
                <a:solidFill>
                  <a:schemeClr val="bg2"/>
                </a:solidFill>
              </a:rPr>
              <a:t> service starts before the </a:t>
            </a:r>
            <a:r>
              <a:rPr lang="en-US" b="1" dirty="0">
                <a:solidFill>
                  <a:schemeClr val="bg2"/>
                </a:solidFill>
              </a:rPr>
              <a:t>Sysmon</a:t>
            </a:r>
            <a:r>
              <a:rPr lang="en-US" dirty="0">
                <a:solidFill>
                  <a:schemeClr val="bg2"/>
                </a:solidFill>
              </a:rPr>
              <a:t> service</a:t>
            </a:r>
          </a:p>
        </p:txBody>
      </p:sp>
      <p:cxnSp>
        <p:nvCxnSpPr>
          <p:cNvPr id="6" name="Straight Arrow Connector 5">
            <a:extLst>
              <a:ext uri="{FF2B5EF4-FFF2-40B4-BE49-F238E27FC236}">
                <a16:creationId xmlns:a16="http://schemas.microsoft.com/office/drawing/2014/main" id="{F736E56F-F2A7-BE4D-9715-D13C4FFDE4A0}"/>
              </a:ext>
            </a:extLst>
          </p:cNvPr>
          <p:cNvCxnSpPr>
            <a:cxnSpLocks/>
          </p:cNvCxnSpPr>
          <p:nvPr/>
        </p:nvCxnSpPr>
        <p:spPr>
          <a:xfrm>
            <a:off x="373711" y="2655735"/>
            <a:ext cx="6050943" cy="0"/>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sp>
        <p:nvSpPr>
          <p:cNvPr id="16" name="TextBox 15">
            <a:extLst>
              <a:ext uri="{FF2B5EF4-FFF2-40B4-BE49-F238E27FC236}">
                <a16:creationId xmlns:a16="http://schemas.microsoft.com/office/drawing/2014/main" id="{846EB6E0-9A91-0746-82B5-990DB0689C59}"/>
              </a:ext>
            </a:extLst>
          </p:cNvPr>
          <p:cNvSpPr txBox="1"/>
          <p:nvPr/>
        </p:nvSpPr>
        <p:spPr>
          <a:xfrm>
            <a:off x="6178025" y="2743199"/>
            <a:ext cx="304892" cy="523220"/>
          </a:xfrm>
          <a:prstGeom prst="rect">
            <a:avLst/>
          </a:prstGeom>
          <a:noFill/>
        </p:spPr>
        <p:txBody>
          <a:bodyPr wrap="none" rtlCol="0">
            <a:spAutoFit/>
          </a:bodyPr>
          <a:lstStyle/>
          <a:p>
            <a:r>
              <a:rPr lang="en-US" sz="2800" b="1" dirty="0">
                <a:solidFill>
                  <a:schemeClr val="accent5"/>
                </a:solidFill>
              </a:rPr>
              <a:t>t</a:t>
            </a:r>
          </a:p>
        </p:txBody>
      </p:sp>
      <p:sp>
        <p:nvSpPr>
          <p:cNvPr id="17" name="Rectangle 16">
            <a:extLst>
              <a:ext uri="{FF2B5EF4-FFF2-40B4-BE49-F238E27FC236}">
                <a16:creationId xmlns:a16="http://schemas.microsoft.com/office/drawing/2014/main" id="{EDCBDFDE-7BD9-DF4B-ADE9-1A6B0DB200AE}"/>
              </a:ext>
            </a:extLst>
          </p:cNvPr>
          <p:cNvSpPr/>
          <p:nvPr/>
        </p:nvSpPr>
        <p:spPr>
          <a:xfrm>
            <a:off x="2059387" y="2215516"/>
            <a:ext cx="1820849" cy="416366"/>
          </a:xfrm>
          <a:prstGeom prst="rect">
            <a:avLst/>
          </a:prstGeom>
          <a:ln w="28575">
            <a:solidFill>
              <a:schemeClr val="accent5"/>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Rebooting</a:t>
            </a:r>
          </a:p>
        </p:txBody>
      </p:sp>
      <p:sp>
        <p:nvSpPr>
          <p:cNvPr id="19" name="Google Shape;105;p19">
            <a:extLst>
              <a:ext uri="{FF2B5EF4-FFF2-40B4-BE49-F238E27FC236}">
                <a16:creationId xmlns:a16="http://schemas.microsoft.com/office/drawing/2014/main" id="{5CE819A7-CD7C-224F-9FB5-FA71260ED8F1}"/>
              </a:ext>
            </a:extLst>
          </p:cNvPr>
          <p:cNvSpPr txBox="1"/>
          <p:nvPr/>
        </p:nvSpPr>
        <p:spPr>
          <a:xfrm>
            <a:off x="1966757" y="3062705"/>
            <a:ext cx="1217742" cy="8009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Microsoft Azure Guest Agent</a:t>
            </a:r>
            <a:endParaRPr dirty="0">
              <a:latin typeface="Source Sans Pro"/>
              <a:ea typeface="Source Sans Pro"/>
              <a:cs typeface="Source Sans Pro"/>
              <a:sym typeface="Source Sans Pro"/>
            </a:endParaRPr>
          </a:p>
        </p:txBody>
      </p:sp>
      <p:cxnSp>
        <p:nvCxnSpPr>
          <p:cNvPr id="20" name="Straight Arrow Connector 19">
            <a:extLst>
              <a:ext uri="{FF2B5EF4-FFF2-40B4-BE49-F238E27FC236}">
                <a16:creationId xmlns:a16="http://schemas.microsoft.com/office/drawing/2014/main" id="{C5251E89-8005-D846-8D30-30D4C651DB74}"/>
              </a:ext>
            </a:extLst>
          </p:cNvPr>
          <p:cNvCxnSpPr>
            <a:cxnSpLocks/>
            <a:stCxn id="19" idx="0"/>
          </p:cNvCxnSpPr>
          <p:nvPr/>
        </p:nvCxnSpPr>
        <p:spPr>
          <a:xfrm flipV="1">
            <a:off x="2575628" y="2655735"/>
            <a:ext cx="0" cy="406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90B493C-FA2A-8A43-848E-25BB7B798B83}"/>
              </a:ext>
            </a:extLst>
          </p:cNvPr>
          <p:cNvCxnSpPr>
            <a:cxnSpLocks/>
            <a:stCxn id="24" idx="0"/>
          </p:cNvCxnSpPr>
          <p:nvPr/>
        </p:nvCxnSpPr>
        <p:spPr>
          <a:xfrm flipV="1">
            <a:off x="3605918" y="2655736"/>
            <a:ext cx="0" cy="406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Google Shape;105;p19">
            <a:extLst>
              <a:ext uri="{FF2B5EF4-FFF2-40B4-BE49-F238E27FC236}">
                <a16:creationId xmlns:a16="http://schemas.microsoft.com/office/drawing/2014/main" id="{B5E1A349-D1DA-B847-B856-ABA1DC07D766}"/>
              </a:ext>
            </a:extLst>
          </p:cNvPr>
          <p:cNvSpPr txBox="1"/>
          <p:nvPr/>
        </p:nvSpPr>
        <p:spPr>
          <a:xfrm>
            <a:off x="2997047" y="3062706"/>
            <a:ext cx="1217742" cy="40046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Sysmon</a:t>
            </a:r>
            <a:endParaRPr dirty="0">
              <a:latin typeface="Source Sans Pro"/>
              <a:ea typeface="Source Sans Pro"/>
              <a:cs typeface="Source Sans Pro"/>
              <a:sym typeface="Source Sans Pro"/>
            </a:endParaRPr>
          </a:p>
        </p:txBody>
      </p:sp>
      <p:sp>
        <p:nvSpPr>
          <p:cNvPr id="28" name="Google Shape;106;p19">
            <a:extLst>
              <a:ext uri="{FF2B5EF4-FFF2-40B4-BE49-F238E27FC236}">
                <a16:creationId xmlns:a16="http://schemas.microsoft.com/office/drawing/2014/main" id="{32A9EC72-1813-FA4B-8A61-03B9C7E85B58}"/>
              </a:ext>
            </a:extLst>
          </p:cNvPr>
          <p:cNvSpPr/>
          <p:nvPr/>
        </p:nvSpPr>
        <p:spPr>
          <a:xfrm>
            <a:off x="1893654" y="3909696"/>
            <a:ext cx="1363945"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dirty="0"/>
              <a:t>CorProfiler.dll</a:t>
            </a:r>
            <a:endParaRPr dirty="0">
              <a:solidFill>
                <a:schemeClr val="dk1"/>
              </a:solidFill>
            </a:endParaRPr>
          </a:p>
        </p:txBody>
      </p:sp>
      <p:sp>
        <p:nvSpPr>
          <p:cNvPr id="29" name="Google Shape;105;p19">
            <a:extLst>
              <a:ext uri="{FF2B5EF4-FFF2-40B4-BE49-F238E27FC236}">
                <a16:creationId xmlns:a16="http://schemas.microsoft.com/office/drawing/2014/main" id="{22B3DF76-ACA2-B242-939C-9EE438C65852}"/>
              </a:ext>
            </a:extLst>
          </p:cNvPr>
          <p:cNvSpPr txBox="1"/>
          <p:nvPr/>
        </p:nvSpPr>
        <p:spPr>
          <a:xfrm>
            <a:off x="4087927" y="3057664"/>
            <a:ext cx="1217742" cy="4055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PowerShell</a:t>
            </a:r>
            <a:endParaRPr dirty="0">
              <a:latin typeface="Source Sans Pro"/>
              <a:ea typeface="Source Sans Pro"/>
              <a:cs typeface="Source Sans Pro"/>
              <a:sym typeface="Source Sans Pro"/>
            </a:endParaRPr>
          </a:p>
        </p:txBody>
      </p:sp>
      <p:cxnSp>
        <p:nvCxnSpPr>
          <p:cNvPr id="30" name="Straight Arrow Connector 29">
            <a:extLst>
              <a:ext uri="{FF2B5EF4-FFF2-40B4-BE49-F238E27FC236}">
                <a16:creationId xmlns:a16="http://schemas.microsoft.com/office/drawing/2014/main" id="{74FE7DEE-B81A-DF49-8B4A-9056B5ADE42E}"/>
              </a:ext>
            </a:extLst>
          </p:cNvPr>
          <p:cNvCxnSpPr>
            <a:cxnSpLocks/>
            <a:stCxn id="29" idx="0"/>
          </p:cNvCxnSpPr>
          <p:nvPr/>
        </p:nvCxnSpPr>
        <p:spPr>
          <a:xfrm flipH="1" flipV="1">
            <a:off x="4688482" y="2655736"/>
            <a:ext cx="8316" cy="401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10A210B6-1026-074D-B520-AE6B9994BF03}"/>
              </a:ext>
            </a:extLst>
          </p:cNvPr>
          <p:cNvCxnSpPr>
            <a:cxnSpLocks/>
            <a:endCxn id="29" idx="2"/>
          </p:cNvCxnSpPr>
          <p:nvPr/>
        </p:nvCxnSpPr>
        <p:spPr>
          <a:xfrm flipV="1">
            <a:off x="2997047" y="3463172"/>
            <a:ext cx="1699751" cy="244970"/>
          </a:xfrm>
          <a:prstGeom prst="bentConnector2">
            <a:avLst/>
          </a:prstGeom>
          <a:ln>
            <a:prstDash val="sysDot"/>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594148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Adversary Simulation: Persistence</a:t>
            </a:r>
            <a:endParaRPr dirty="0"/>
          </a:p>
        </p:txBody>
      </p:sp>
      <p:cxnSp>
        <p:nvCxnSpPr>
          <p:cNvPr id="150" name="Google Shape;150;p21"/>
          <p:cNvCxnSpPr/>
          <p:nvPr/>
        </p:nvCxnSpPr>
        <p:spPr>
          <a:xfrm>
            <a:off x="4572000" y="1133059"/>
            <a:ext cx="0" cy="3587700"/>
          </a:xfrm>
          <a:prstGeom prst="straightConnector1">
            <a:avLst/>
          </a:prstGeom>
          <a:noFill/>
          <a:ln w="28575" cap="flat" cmpd="sng">
            <a:solidFill>
              <a:schemeClr val="dk2"/>
            </a:solidFill>
            <a:prstDash val="solid"/>
            <a:round/>
            <a:headEnd type="none" w="med" len="med"/>
            <a:tailEnd type="none" w="med" len="med"/>
          </a:ln>
        </p:spPr>
      </p:cxnSp>
      <p:sp>
        <p:nvSpPr>
          <p:cNvPr id="151" name="Google Shape;151;p21"/>
          <p:cNvSpPr txBox="1"/>
          <p:nvPr/>
        </p:nvSpPr>
        <p:spPr>
          <a:xfrm>
            <a:off x="1184748" y="1444483"/>
            <a:ext cx="1918477"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Before rebooting workstation</a:t>
            </a:r>
            <a:endParaRPr sz="1800" b="1" dirty="0">
              <a:latin typeface="Source Sans Pro"/>
              <a:ea typeface="Source Sans Pro"/>
              <a:cs typeface="Source Sans Pro"/>
              <a:sym typeface="Source Sans Pro"/>
            </a:endParaRPr>
          </a:p>
        </p:txBody>
      </p:sp>
      <p:sp>
        <p:nvSpPr>
          <p:cNvPr id="152" name="Google Shape;152;p21"/>
          <p:cNvSpPr txBox="1"/>
          <p:nvPr/>
        </p:nvSpPr>
        <p:spPr>
          <a:xfrm>
            <a:off x="6040775" y="1444483"/>
            <a:ext cx="1845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Source Sans Pro"/>
                <a:ea typeface="Source Sans Pro"/>
                <a:cs typeface="Source Sans Pro"/>
                <a:sym typeface="Source Sans Pro"/>
              </a:rPr>
              <a:t>After rebooting workstation</a:t>
            </a:r>
            <a:endParaRPr sz="1800" b="1" dirty="0">
              <a:latin typeface="Source Sans Pro"/>
              <a:ea typeface="Source Sans Pro"/>
              <a:cs typeface="Source Sans Pro"/>
              <a:sym typeface="Source Sans Pro"/>
            </a:endParaRPr>
          </a:p>
        </p:txBody>
      </p:sp>
      <p:sp>
        <p:nvSpPr>
          <p:cNvPr id="24" name="Google Shape;102;p19">
            <a:extLst>
              <a:ext uri="{FF2B5EF4-FFF2-40B4-BE49-F238E27FC236}">
                <a16:creationId xmlns:a16="http://schemas.microsoft.com/office/drawing/2014/main" id="{EBF8E2D4-37CF-364C-903E-741B3B9E783B}"/>
              </a:ext>
            </a:extLst>
          </p:cNvPr>
          <p:cNvSpPr/>
          <p:nvPr/>
        </p:nvSpPr>
        <p:spPr>
          <a:xfrm>
            <a:off x="3089432" y="2220293"/>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dirty="0">
                <a:solidFill>
                  <a:schemeClr val="dk1"/>
                </a:solidFill>
              </a:rPr>
              <a:t>Registry Key</a:t>
            </a:r>
            <a:endParaRPr dirty="0">
              <a:solidFill>
                <a:schemeClr val="dk1"/>
              </a:solidFill>
            </a:endParaRPr>
          </a:p>
        </p:txBody>
      </p:sp>
      <p:sp>
        <p:nvSpPr>
          <p:cNvPr id="25" name="Google Shape;103;p19">
            <a:extLst>
              <a:ext uri="{FF2B5EF4-FFF2-40B4-BE49-F238E27FC236}">
                <a16:creationId xmlns:a16="http://schemas.microsoft.com/office/drawing/2014/main" id="{9BB02311-6924-B642-967D-8B12DBCB0A72}"/>
              </a:ext>
            </a:extLst>
          </p:cNvPr>
          <p:cNvSpPr/>
          <p:nvPr/>
        </p:nvSpPr>
        <p:spPr>
          <a:xfrm>
            <a:off x="3089432" y="3130097"/>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dirty="0">
                <a:solidFill>
                  <a:schemeClr val="dk1"/>
                </a:solidFill>
              </a:rPr>
              <a:t>Registry Key Value</a:t>
            </a:r>
            <a:endParaRPr dirty="0">
              <a:solidFill>
                <a:schemeClr val="dk1"/>
              </a:solidFill>
            </a:endParaRPr>
          </a:p>
        </p:txBody>
      </p:sp>
      <p:sp>
        <p:nvSpPr>
          <p:cNvPr id="26" name="Google Shape;105;p19">
            <a:extLst>
              <a:ext uri="{FF2B5EF4-FFF2-40B4-BE49-F238E27FC236}">
                <a16:creationId xmlns:a16="http://schemas.microsoft.com/office/drawing/2014/main" id="{7E3B043D-61D9-114A-B54F-783CF7FE7972}"/>
              </a:ext>
            </a:extLst>
          </p:cNvPr>
          <p:cNvSpPr txBox="1"/>
          <p:nvPr/>
        </p:nvSpPr>
        <p:spPr>
          <a:xfrm>
            <a:off x="1511862" y="2859366"/>
            <a:ext cx="1009894"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br>
              <a:rPr lang="en" dirty="0">
                <a:latin typeface="Source Sans Pro"/>
                <a:ea typeface="Source Sans Pro"/>
                <a:cs typeface="Source Sans Pro"/>
                <a:sym typeface="Source Sans Pro"/>
              </a:rPr>
            </a:br>
            <a:r>
              <a:rPr lang="en" dirty="0">
                <a:latin typeface="Source Sans Pro"/>
                <a:ea typeface="Source Sans Pro"/>
                <a:cs typeface="Source Sans Pro"/>
                <a:sym typeface="Source Sans Pro"/>
              </a:rPr>
              <a:t>or modified</a:t>
            </a:r>
            <a:endParaRPr dirty="0">
              <a:latin typeface="Source Sans Pro"/>
              <a:ea typeface="Source Sans Pro"/>
              <a:cs typeface="Source Sans Pro"/>
              <a:sym typeface="Source Sans Pro"/>
            </a:endParaRPr>
          </a:p>
        </p:txBody>
      </p:sp>
      <p:sp>
        <p:nvSpPr>
          <p:cNvPr id="27" name="Google Shape;106;p19">
            <a:extLst>
              <a:ext uri="{FF2B5EF4-FFF2-40B4-BE49-F238E27FC236}">
                <a16:creationId xmlns:a16="http://schemas.microsoft.com/office/drawing/2014/main" id="{AB91A5E7-1945-6645-8804-5B9E15FB4CCF}"/>
              </a:ext>
            </a:extLst>
          </p:cNvPr>
          <p:cNvSpPr/>
          <p:nvPr/>
        </p:nvSpPr>
        <p:spPr>
          <a:xfrm>
            <a:off x="3089432" y="3975746"/>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a:solidFill>
                  <a:schemeClr val="dk1"/>
                </a:solidFill>
              </a:rPr>
              <a:t>DLL</a:t>
            </a:r>
            <a:endParaRPr>
              <a:solidFill>
                <a:schemeClr val="dk1"/>
              </a:solidFill>
            </a:endParaRPr>
          </a:p>
        </p:txBody>
      </p:sp>
      <p:sp>
        <p:nvSpPr>
          <p:cNvPr id="28" name="Google Shape;111;p19">
            <a:extLst>
              <a:ext uri="{FF2B5EF4-FFF2-40B4-BE49-F238E27FC236}">
                <a16:creationId xmlns:a16="http://schemas.microsoft.com/office/drawing/2014/main" id="{624689BE-945B-3A44-BC15-9E59701FD6C6}"/>
              </a:ext>
            </a:extLst>
          </p:cNvPr>
          <p:cNvSpPr/>
          <p:nvPr/>
        </p:nvSpPr>
        <p:spPr>
          <a:xfrm>
            <a:off x="7615512" y="3592486"/>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lgn="ctr"/>
            <a:r>
              <a:rPr lang="en">
                <a:solidFill>
                  <a:schemeClr val="lt1"/>
                </a:solidFill>
              </a:rPr>
              <a:t>I</a:t>
            </a:r>
            <a:r>
              <a:rPr lang="en" dirty="0">
                <a:solidFill>
                  <a:schemeClr val="lt1"/>
                </a:solidFill>
              </a:rPr>
              <a:t>p</a:t>
            </a:r>
            <a:endParaRPr dirty="0">
              <a:solidFill>
                <a:schemeClr val="lt1"/>
              </a:solidFill>
            </a:endParaRPr>
          </a:p>
        </p:txBody>
      </p:sp>
      <p:cxnSp>
        <p:nvCxnSpPr>
          <p:cNvPr id="29" name="Curved Connector 28">
            <a:extLst>
              <a:ext uri="{FF2B5EF4-FFF2-40B4-BE49-F238E27FC236}">
                <a16:creationId xmlns:a16="http://schemas.microsoft.com/office/drawing/2014/main" id="{2DF82FD4-C76C-7440-A8C5-7A268791A0A7}"/>
              </a:ext>
            </a:extLst>
          </p:cNvPr>
          <p:cNvCxnSpPr>
            <a:cxnSpLocks/>
            <a:stCxn id="26" idx="3"/>
            <a:endCxn id="24" idx="1"/>
          </p:cNvCxnSpPr>
          <p:nvPr/>
        </p:nvCxnSpPr>
        <p:spPr>
          <a:xfrm flipV="1">
            <a:off x="2521756" y="2531993"/>
            <a:ext cx="567676" cy="45087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0" name="Curved Connector 29">
            <a:extLst>
              <a:ext uri="{FF2B5EF4-FFF2-40B4-BE49-F238E27FC236}">
                <a16:creationId xmlns:a16="http://schemas.microsoft.com/office/drawing/2014/main" id="{EBE6616F-0FD8-544E-98E8-6E2545E02779}"/>
              </a:ext>
            </a:extLst>
          </p:cNvPr>
          <p:cNvCxnSpPr>
            <a:cxnSpLocks/>
            <a:stCxn id="26" idx="3"/>
            <a:endCxn id="25" idx="1"/>
          </p:cNvCxnSpPr>
          <p:nvPr/>
        </p:nvCxnSpPr>
        <p:spPr>
          <a:xfrm>
            <a:off x="2521756" y="2982870"/>
            <a:ext cx="567676" cy="458927"/>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sp>
        <p:nvSpPr>
          <p:cNvPr id="31" name="Google Shape;101;p19">
            <a:extLst>
              <a:ext uri="{FF2B5EF4-FFF2-40B4-BE49-F238E27FC236}">
                <a16:creationId xmlns:a16="http://schemas.microsoft.com/office/drawing/2014/main" id="{C390B7C3-4C3A-B04F-924A-D952D2449E09}"/>
              </a:ext>
            </a:extLst>
          </p:cNvPr>
          <p:cNvSpPr/>
          <p:nvPr/>
        </p:nvSpPr>
        <p:spPr>
          <a:xfrm>
            <a:off x="271676" y="3322855"/>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dirty="0">
                <a:solidFill>
                  <a:schemeClr val="dk1"/>
                </a:solidFill>
              </a:rPr>
              <a:t>Process</a:t>
            </a:r>
            <a:endParaRPr dirty="0">
              <a:solidFill>
                <a:schemeClr val="dk1"/>
              </a:solidFill>
            </a:endParaRPr>
          </a:p>
        </p:txBody>
      </p:sp>
      <p:sp>
        <p:nvSpPr>
          <p:cNvPr id="32" name="Google Shape;105;p19">
            <a:extLst>
              <a:ext uri="{FF2B5EF4-FFF2-40B4-BE49-F238E27FC236}">
                <a16:creationId xmlns:a16="http://schemas.microsoft.com/office/drawing/2014/main" id="{81AE2F0D-EC5F-F34C-97D6-E26E517D6CA7}"/>
              </a:ext>
            </a:extLst>
          </p:cNvPr>
          <p:cNvSpPr txBox="1"/>
          <p:nvPr/>
        </p:nvSpPr>
        <p:spPr>
          <a:xfrm>
            <a:off x="1510156" y="416394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a:t>
            </a:r>
            <a:r>
              <a:rPr lang="en" dirty="0" err="1">
                <a:latin typeface="Source Sans Pro"/>
                <a:ea typeface="Source Sans Pro"/>
                <a:cs typeface="Source Sans Pro"/>
                <a:sym typeface="Source Sans Pro"/>
              </a:rPr>
              <a:t>reated</a:t>
            </a:r>
            <a:endParaRPr dirty="0">
              <a:latin typeface="Source Sans Pro"/>
              <a:ea typeface="Source Sans Pro"/>
              <a:cs typeface="Source Sans Pro"/>
              <a:sym typeface="Source Sans Pro"/>
            </a:endParaRPr>
          </a:p>
        </p:txBody>
      </p:sp>
      <p:cxnSp>
        <p:nvCxnSpPr>
          <p:cNvPr id="34" name="Straight Arrow Connector 33">
            <a:extLst>
              <a:ext uri="{FF2B5EF4-FFF2-40B4-BE49-F238E27FC236}">
                <a16:creationId xmlns:a16="http://schemas.microsoft.com/office/drawing/2014/main" id="{970C2280-F37E-CA41-B6E0-E8F1C66B8395}"/>
              </a:ext>
            </a:extLst>
          </p:cNvPr>
          <p:cNvCxnSpPr>
            <a:cxnSpLocks/>
            <a:stCxn id="32" idx="3"/>
            <a:endCxn id="27" idx="1"/>
          </p:cNvCxnSpPr>
          <p:nvPr/>
        </p:nvCxnSpPr>
        <p:spPr>
          <a:xfrm>
            <a:off x="2521756" y="4287446"/>
            <a:ext cx="567676"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5" name="Google Shape;105;p19">
            <a:extLst>
              <a:ext uri="{FF2B5EF4-FFF2-40B4-BE49-F238E27FC236}">
                <a16:creationId xmlns:a16="http://schemas.microsoft.com/office/drawing/2014/main" id="{8F756A47-E1B0-F34C-8AB9-E8C9AB9EB3E0}"/>
              </a:ext>
            </a:extLst>
          </p:cNvPr>
          <p:cNvSpPr txBox="1"/>
          <p:nvPr/>
        </p:nvSpPr>
        <p:spPr>
          <a:xfrm>
            <a:off x="6040775" y="3780682"/>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connected to </a:t>
            </a:r>
            <a:endParaRPr dirty="0">
              <a:latin typeface="Source Sans Pro"/>
              <a:ea typeface="Source Sans Pro"/>
              <a:cs typeface="Source Sans Pro"/>
              <a:sym typeface="Source Sans Pro"/>
            </a:endParaRPr>
          </a:p>
        </p:txBody>
      </p:sp>
      <p:cxnSp>
        <p:nvCxnSpPr>
          <p:cNvPr id="36" name="Straight Arrow Connector 35">
            <a:extLst>
              <a:ext uri="{FF2B5EF4-FFF2-40B4-BE49-F238E27FC236}">
                <a16:creationId xmlns:a16="http://schemas.microsoft.com/office/drawing/2014/main" id="{96BD8DC1-A4C9-7D4A-997B-BCF266BEC96D}"/>
              </a:ext>
            </a:extLst>
          </p:cNvPr>
          <p:cNvCxnSpPr>
            <a:cxnSpLocks/>
            <a:stCxn id="35" idx="3"/>
            <a:endCxn id="28" idx="1"/>
          </p:cNvCxnSpPr>
          <p:nvPr/>
        </p:nvCxnSpPr>
        <p:spPr>
          <a:xfrm>
            <a:off x="7052375" y="3904186"/>
            <a:ext cx="563137"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7" name="Curved Connector 36">
            <a:extLst>
              <a:ext uri="{FF2B5EF4-FFF2-40B4-BE49-F238E27FC236}">
                <a16:creationId xmlns:a16="http://schemas.microsoft.com/office/drawing/2014/main" id="{F185E32A-FC49-CC41-B081-F2C7964FF1A1}"/>
              </a:ext>
            </a:extLst>
          </p:cNvPr>
          <p:cNvCxnSpPr>
            <a:stCxn id="26" idx="1"/>
            <a:endCxn id="31" idx="0"/>
          </p:cNvCxnSpPr>
          <p:nvPr/>
        </p:nvCxnSpPr>
        <p:spPr>
          <a:xfrm rot="10800000" flipV="1">
            <a:off x="777476" y="2982869"/>
            <a:ext cx="734386" cy="339985"/>
          </a:xfrm>
          <a:prstGeom prst="curvedConnector2">
            <a:avLst/>
          </a:prstGeom>
        </p:spPr>
        <p:style>
          <a:lnRef idx="2">
            <a:schemeClr val="accent5"/>
          </a:lnRef>
          <a:fillRef idx="0">
            <a:schemeClr val="accent5"/>
          </a:fillRef>
          <a:effectRef idx="1">
            <a:schemeClr val="accent5"/>
          </a:effectRef>
          <a:fontRef idx="minor">
            <a:schemeClr val="tx1"/>
          </a:fontRef>
        </p:style>
      </p:cxnSp>
      <p:cxnSp>
        <p:nvCxnSpPr>
          <p:cNvPr id="38" name="Curved Connector 37">
            <a:extLst>
              <a:ext uri="{FF2B5EF4-FFF2-40B4-BE49-F238E27FC236}">
                <a16:creationId xmlns:a16="http://schemas.microsoft.com/office/drawing/2014/main" id="{F6BB8205-94C4-9B46-AA08-DDB70C52F053}"/>
              </a:ext>
            </a:extLst>
          </p:cNvPr>
          <p:cNvCxnSpPr>
            <a:cxnSpLocks/>
            <a:stCxn id="35" idx="1"/>
            <a:endCxn id="41" idx="2"/>
          </p:cNvCxnSpPr>
          <p:nvPr/>
        </p:nvCxnSpPr>
        <p:spPr>
          <a:xfrm rot="10800000">
            <a:off x="5477639" y="3644006"/>
            <a:ext cx="563137" cy="26018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41" name="Google Shape;101;p19">
            <a:extLst>
              <a:ext uri="{FF2B5EF4-FFF2-40B4-BE49-F238E27FC236}">
                <a16:creationId xmlns:a16="http://schemas.microsoft.com/office/drawing/2014/main" id="{520C6454-3485-9645-9065-907AB08904D5}"/>
              </a:ext>
            </a:extLst>
          </p:cNvPr>
          <p:cNvSpPr/>
          <p:nvPr/>
        </p:nvSpPr>
        <p:spPr>
          <a:xfrm>
            <a:off x="4971838" y="3020605"/>
            <a:ext cx="1011600" cy="623400"/>
          </a:xfrm>
          <a:prstGeom prst="rect">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spcFirstLastPara="1" wrap="square" lIns="91425" tIns="91425" rIns="91425" bIns="91425" anchor="ctr" anchorCtr="0">
            <a:noAutofit/>
          </a:bodyPr>
          <a:lstStyle/>
          <a:p>
            <a:pPr algn="ctr"/>
            <a:r>
              <a:rPr lang="en">
                <a:solidFill>
                  <a:schemeClr val="lt1"/>
                </a:solidFill>
              </a:rPr>
              <a:t>Process</a:t>
            </a:r>
            <a:endParaRPr>
              <a:solidFill>
                <a:schemeClr val="lt1"/>
              </a:solidFill>
            </a:endParaRPr>
          </a:p>
        </p:txBody>
      </p:sp>
      <p:cxnSp>
        <p:nvCxnSpPr>
          <p:cNvPr id="47" name="Curved Connector 46">
            <a:extLst>
              <a:ext uri="{FF2B5EF4-FFF2-40B4-BE49-F238E27FC236}">
                <a16:creationId xmlns:a16="http://schemas.microsoft.com/office/drawing/2014/main" id="{803594ED-B095-0540-89D8-1A4C2D15B298}"/>
              </a:ext>
            </a:extLst>
          </p:cNvPr>
          <p:cNvCxnSpPr>
            <a:cxnSpLocks/>
            <a:stCxn id="32" idx="1"/>
            <a:endCxn id="31" idx="2"/>
          </p:cNvCxnSpPr>
          <p:nvPr/>
        </p:nvCxnSpPr>
        <p:spPr>
          <a:xfrm rot="10800000">
            <a:off x="777476" y="3946256"/>
            <a:ext cx="732680" cy="341191"/>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58" name="Google Shape;106;p19">
            <a:extLst>
              <a:ext uri="{FF2B5EF4-FFF2-40B4-BE49-F238E27FC236}">
                <a16:creationId xmlns:a16="http://schemas.microsoft.com/office/drawing/2014/main" id="{E2993821-FC0D-4941-9DF3-E89A6BED818F}"/>
              </a:ext>
            </a:extLst>
          </p:cNvPr>
          <p:cNvSpPr/>
          <p:nvPr/>
        </p:nvSpPr>
        <p:spPr>
          <a:xfrm>
            <a:off x="7610555" y="2489838"/>
            <a:ext cx="1011600" cy="623400"/>
          </a:xfrm>
          <a:prstGeom prst="rect">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algn="ctr"/>
            <a:r>
              <a:rPr lang="en">
                <a:solidFill>
                  <a:schemeClr val="dk1"/>
                </a:solidFill>
              </a:rPr>
              <a:t>DLL</a:t>
            </a:r>
            <a:endParaRPr>
              <a:solidFill>
                <a:schemeClr val="dk1"/>
              </a:solidFill>
            </a:endParaRPr>
          </a:p>
        </p:txBody>
      </p:sp>
      <p:cxnSp>
        <p:nvCxnSpPr>
          <p:cNvPr id="61" name="Curved Connector 60">
            <a:extLst>
              <a:ext uri="{FF2B5EF4-FFF2-40B4-BE49-F238E27FC236}">
                <a16:creationId xmlns:a16="http://schemas.microsoft.com/office/drawing/2014/main" id="{9686AE0D-D863-044C-8CA7-031C9685FE82}"/>
              </a:ext>
            </a:extLst>
          </p:cNvPr>
          <p:cNvCxnSpPr>
            <a:cxnSpLocks/>
            <a:stCxn id="64" idx="1"/>
            <a:endCxn id="41" idx="0"/>
          </p:cNvCxnSpPr>
          <p:nvPr/>
        </p:nvCxnSpPr>
        <p:spPr>
          <a:xfrm rot="10800000" flipV="1">
            <a:off x="5477639" y="2801211"/>
            <a:ext cx="563137" cy="219394"/>
          </a:xfrm>
          <a:prstGeom prst="curvedConnector2">
            <a:avLst/>
          </a:prstGeom>
        </p:spPr>
        <p:style>
          <a:lnRef idx="2">
            <a:schemeClr val="accent5"/>
          </a:lnRef>
          <a:fillRef idx="0">
            <a:schemeClr val="accent5"/>
          </a:fillRef>
          <a:effectRef idx="1">
            <a:schemeClr val="accent5"/>
          </a:effectRef>
          <a:fontRef idx="minor">
            <a:schemeClr val="tx1"/>
          </a:fontRef>
        </p:style>
      </p:cxnSp>
      <p:sp>
        <p:nvSpPr>
          <p:cNvPr id="64" name="Google Shape;105;p19">
            <a:extLst>
              <a:ext uri="{FF2B5EF4-FFF2-40B4-BE49-F238E27FC236}">
                <a16:creationId xmlns:a16="http://schemas.microsoft.com/office/drawing/2014/main" id="{31954655-3294-1344-88DA-3517F68BFD60}"/>
              </a:ext>
            </a:extLst>
          </p:cNvPr>
          <p:cNvSpPr txBox="1"/>
          <p:nvPr/>
        </p:nvSpPr>
        <p:spPr>
          <a:xfrm>
            <a:off x="6040775" y="2677707"/>
            <a:ext cx="1011600" cy="24700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Source Sans Pro"/>
                <a:ea typeface="Source Sans Pro"/>
                <a:cs typeface="Source Sans Pro"/>
                <a:sym typeface="Source Sans Pro"/>
              </a:rPr>
              <a:t>loaded</a:t>
            </a:r>
            <a:endParaRPr dirty="0">
              <a:latin typeface="Source Sans Pro"/>
              <a:ea typeface="Source Sans Pro"/>
              <a:cs typeface="Source Sans Pro"/>
              <a:sym typeface="Source Sans Pro"/>
            </a:endParaRPr>
          </a:p>
        </p:txBody>
      </p:sp>
      <p:cxnSp>
        <p:nvCxnSpPr>
          <p:cNvPr id="65" name="Straight Arrow Connector 64">
            <a:extLst>
              <a:ext uri="{FF2B5EF4-FFF2-40B4-BE49-F238E27FC236}">
                <a16:creationId xmlns:a16="http://schemas.microsoft.com/office/drawing/2014/main" id="{D788112A-E4BB-9D4A-8601-D06FE931BCB2}"/>
              </a:ext>
            </a:extLst>
          </p:cNvPr>
          <p:cNvCxnSpPr>
            <a:cxnSpLocks/>
            <a:stCxn id="64" idx="3"/>
            <a:endCxn id="58" idx="1"/>
          </p:cNvCxnSpPr>
          <p:nvPr/>
        </p:nvCxnSpPr>
        <p:spPr>
          <a:xfrm>
            <a:off x="7052375" y="2801211"/>
            <a:ext cx="558180" cy="32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881427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5) Looking for Network Connections</a:t>
            </a:r>
            <a:endParaRPr dirty="0"/>
          </a:p>
        </p:txBody>
      </p:sp>
      <p:sp>
        <p:nvSpPr>
          <p:cNvPr id="7" name="Google Shape;195;p24">
            <a:extLst>
              <a:ext uri="{FF2B5EF4-FFF2-40B4-BE49-F238E27FC236}">
                <a16:creationId xmlns:a16="http://schemas.microsoft.com/office/drawing/2014/main" id="{F9FFCD29-883D-FE44-B3BA-2E6BBFE4D304}"/>
              </a:ext>
            </a:extLst>
          </p:cNvPr>
          <p:cNvSpPr txBox="1"/>
          <p:nvPr/>
        </p:nvSpPr>
        <p:spPr>
          <a:xfrm>
            <a:off x="315435" y="1012419"/>
            <a:ext cx="3938514" cy="400079"/>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2: Sysmon event 3 (Network Connection)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sp>
        <p:nvSpPr>
          <p:cNvPr id="11" name="Google Shape;196;p24">
            <a:extLst>
              <a:ext uri="{FF2B5EF4-FFF2-40B4-BE49-F238E27FC236}">
                <a16:creationId xmlns:a16="http://schemas.microsoft.com/office/drawing/2014/main" id="{4C96E1A0-B76C-394D-8B24-020650CDE3B7}"/>
              </a:ext>
            </a:extLst>
          </p:cNvPr>
          <p:cNvSpPr txBox="1"/>
          <p:nvPr/>
        </p:nvSpPr>
        <p:spPr>
          <a:xfrm>
            <a:off x="4586611" y="1012298"/>
            <a:ext cx="3795389" cy="400200"/>
          </a:xfrm>
          <a:prstGeom prst="rect">
            <a:avLst/>
          </a:prstGeom>
          <a:noFill/>
          <a:ln>
            <a:noFill/>
          </a:ln>
        </p:spPr>
        <p:txBody>
          <a:bodyPr spcFirstLastPara="1" wrap="square" lIns="91425" tIns="91425" rIns="91425" bIns="91425" anchor="t" anchorCtr="0">
            <a:spAutoFit/>
          </a:bodyPr>
          <a:lstStyle/>
          <a:p>
            <a:pPr lvl="0"/>
            <a:r>
              <a:rPr lang="en" dirty="0">
                <a:latin typeface="Source Sans Pro"/>
                <a:ea typeface="Source Sans Pro"/>
                <a:cs typeface="Source Sans Pro"/>
                <a:sym typeface="Source Sans Pro"/>
              </a:rPr>
              <a:t>Test 3: Sysmon event 3 (Network Connection)</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9" name="Picture 2" descr="Face with Monocle on Apple iOS 14.6">
            <a:extLst>
              <a:ext uri="{FF2B5EF4-FFF2-40B4-BE49-F238E27FC236}">
                <a16:creationId xmlns:a16="http://schemas.microsoft.com/office/drawing/2014/main" id="{15E04010-CDED-B04A-9F77-F11DD21B6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5861" y="3336513"/>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D6E529-489F-BE45-BCF0-7A672E7E7388}"/>
              </a:ext>
            </a:extLst>
          </p:cNvPr>
          <p:cNvPicPr>
            <a:picLocks noChangeAspect="1"/>
          </p:cNvPicPr>
          <p:nvPr/>
        </p:nvPicPr>
        <p:blipFill>
          <a:blip r:embed="rId4"/>
          <a:stretch>
            <a:fillRect/>
          </a:stretch>
        </p:blipFill>
        <p:spPr>
          <a:xfrm>
            <a:off x="397330" y="1412498"/>
            <a:ext cx="3641966" cy="3448015"/>
          </a:xfrm>
          <a:prstGeom prst="rect">
            <a:avLst/>
          </a:prstGeom>
          <a:ln w="28575">
            <a:solidFill>
              <a:schemeClr val="accent5"/>
            </a:solidFill>
          </a:ln>
        </p:spPr>
      </p:pic>
      <p:pic>
        <p:nvPicPr>
          <p:cNvPr id="6" name="Picture 5">
            <a:extLst>
              <a:ext uri="{FF2B5EF4-FFF2-40B4-BE49-F238E27FC236}">
                <a16:creationId xmlns:a16="http://schemas.microsoft.com/office/drawing/2014/main" id="{3A35BAE8-3955-E849-98B4-E61B0D25ACFA}"/>
              </a:ext>
            </a:extLst>
          </p:cNvPr>
          <p:cNvPicPr>
            <a:picLocks noChangeAspect="1"/>
          </p:cNvPicPr>
          <p:nvPr/>
        </p:nvPicPr>
        <p:blipFill>
          <a:blip r:embed="rId5"/>
          <a:stretch>
            <a:fillRect/>
          </a:stretch>
        </p:blipFill>
        <p:spPr>
          <a:xfrm>
            <a:off x="4586611" y="1412498"/>
            <a:ext cx="3651250" cy="539750"/>
          </a:xfrm>
          <a:prstGeom prst="rect">
            <a:avLst/>
          </a:prstGeom>
          <a:ln w="28575">
            <a:solidFill>
              <a:schemeClr val="accent5"/>
            </a:solidFill>
          </a:ln>
        </p:spPr>
      </p:pic>
      <p:sp>
        <p:nvSpPr>
          <p:cNvPr id="16" name="Text Placeholder 2">
            <a:extLst>
              <a:ext uri="{FF2B5EF4-FFF2-40B4-BE49-F238E27FC236}">
                <a16:creationId xmlns:a16="http://schemas.microsoft.com/office/drawing/2014/main" id="{96F33E40-9B17-DB46-BAA6-B32DE818FD49}"/>
              </a:ext>
            </a:extLst>
          </p:cNvPr>
          <p:cNvSpPr>
            <a:spLocks noGrp="1"/>
          </p:cNvSpPr>
          <p:nvPr>
            <p:ph type="body" idx="1"/>
          </p:nvPr>
        </p:nvSpPr>
        <p:spPr>
          <a:xfrm>
            <a:off x="4795233" y="2159857"/>
            <a:ext cx="2451844" cy="2618878"/>
          </a:xfrm>
        </p:spPr>
        <p:txBody>
          <a:bodyPr anchor="ctr" anchorCtr="0">
            <a:normAutofit/>
          </a:bodyPr>
          <a:lstStyle/>
          <a:p>
            <a:pPr marL="114300" indent="0" algn="ctr">
              <a:lnSpc>
                <a:spcPct val="110000"/>
              </a:lnSpc>
              <a:buNone/>
            </a:pPr>
            <a:r>
              <a:rPr lang="en-US" dirty="0">
                <a:solidFill>
                  <a:schemeClr val="bg2"/>
                </a:solidFill>
              </a:rPr>
              <a:t>We need to validate if these </a:t>
            </a:r>
            <a:r>
              <a:rPr lang="en-US" b="1" dirty="0" err="1">
                <a:solidFill>
                  <a:schemeClr val="bg2"/>
                </a:solidFill>
              </a:rPr>
              <a:t>ip</a:t>
            </a:r>
            <a:r>
              <a:rPr lang="en-US" dirty="0">
                <a:solidFill>
                  <a:schemeClr val="bg2"/>
                </a:solidFill>
              </a:rPr>
              <a:t> addresses are malicious or not…</a:t>
            </a:r>
          </a:p>
        </p:txBody>
      </p:sp>
    </p:spTree>
    <p:extLst>
      <p:ext uri="{BB962C8B-B14F-4D97-AF65-F5344CB8AC3E}">
        <p14:creationId xmlns:p14="http://schemas.microsoft.com/office/powerpoint/2010/main" val="1239554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3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Wait ...</a:t>
            </a:r>
            <a:endParaRPr dirty="0"/>
          </a:p>
        </p:txBody>
      </p:sp>
      <p:pic>
        <p:nvPicPr>
          <p:cNvPr id="6" name="Picture 5">
            <a:extLst>
              <a:ext uri="{FF2B5EF4-FFF2-40B4-BE49-F238E27FC236}">
                <a16:creationId xmlns:a16="http://schemas.microsoft.com/office/drawing/2014/main" id="{93622CF6-C573-C547-8D46-10A7A228F6B0}"/>
              </a:ext>
            </a:extLst>
          </p:cNvPr>
          <p:cNvPicPr>
            <a:picLocks noChangeAspect="1"/>
          </p:cNvPicPr>
          <p:nvPr/>
        </p:nvPicPr>
        <p:blipFill>
          <a:blip r:embed="rId3"/>
          <a:stretch>
            <a:fillRect/>
          </a:stretch>
        </p:blipFill>
        <p:spPr>
          <a:xfrm>
            <a:off x="1408209" y="1068425"/>
            <a:ext cx="6327581" cy="3957486"/>
          </a:xfrm>
          <a:prstGeom prst="rect">
            <a:avLst/>
          </a:prstGeom>
        </p:spPr>
      </p:pic>
      <p:pic>
        <p:nvPicPr>
          <p:cNvPr id="36866" name="Picture 2" descr="Warning on Apple iOS 14.6">
            <a:extLst>
              <a:ext uri="{FF2B5EF4-FFF2-40B4-BE49-F238E27FC236}">
                <a16:creationId xmlns:a16="http://schemas.microsoft.com/office/drawing/2014/main" id="{C4ACFE1E-2F17-1D41-A51B-6779F0EAF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209" y="350191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Warning on Apple iOS 14.6">
            <a:extLst>
              <a:ext uri="{FF2B5EF4-FFF2-40B4-BE49-F238E27FC236}">
                <a16:creationId xmlns:a16="http://schemas.microsoft.com/office/drawing/2014/main" id="{9345FA75-160B-DF48-973F-055215309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211" y="106842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Warning on Apple iOS 14.6">
            <a:extLst>
              <a:ext uri="{FF2B5EF4-FFF2-40B4-BE49-F238E27FC236}">
                <a16:creationId xmlns:a16="http://schemas.microsoft.com/office/drawing/2014/main" id="{43670074-3124-1A44-B45A-D2CC2F1EB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790" y="3501911"/>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Warning on Apple iOS 14.6">
            <a:extLst>
              <a:ext uri="{FF2B5EF4-FFF2-40B4-BE49-F238E27FC236}">
                <a16:creationId xmlns:a16="http://schemas.microsoft.com/office/drawing/2014/main" id="{7A2AFB5E-C6B9-D448-B19C-62B949832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790" y="106842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descr="Police Car Light on Apple iOS 14.6">
            <a:extLst>
              <a:ext uri="{FF2B5EF4-FFF2-40B4-BE49-F238E27FC236}">
                <a16:creationId xmlns:a16="http://schemas.microsoft.com/office/drawing/2014/main" id="{9DA8E88C-F683-5046-8649-1C42EBBFC2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999" y="1068425"/>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Police Car Light on Apple iOS 14.6">
            <a:extLst>
              <a:ext uri="{FF2B5EF4-FFF2-40B4-BE49-F238E27FC236}">
                <a16:creationId xmlns:a16="http://schemas.microsoft.com/office/drawing/2014/main" id="{FF88560A-7FC5-3041-9461-18C0C53299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999" y="3501911"/>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1254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10" name="Picture 9">
            <a:extLst>
              <a:ext uri="{FF2B5EF4-FFF2-40B4-BE49-F238E27FC236}">
                <a16:creationId xmlns:a16="http://schemas.microsoft.com/office/drawing/2014/main" id="{A45DA046-EA5C-704C-B23F-C5CF41FA3C86}"/>
              </a:ext>
            </a:extLst>
          </p:cNvPr>
          <p:cNvPicPr>
            <a:picLocks noChangeAspect="1"/>
          </p:cNvPicPr>
          <p:nvPr/>
        </p:nvPicPr>
        <p:blipFill>
          <a:blip r:embed="rId3"/>
          <a:stretch>
            <a:fillRect/>
          </a:stretch>
        </p:blipFill>
        <p:spPr>
          <a:xfrm>
            <a:off x="160888" y="1011442"/>
            <a:ext cx="8842375" cy="1962583"/>
          </a:xfrm>
          <a:prstGeom prst="rect">
            <a:avLst/>
          </a:prstGeom>
          <a:ln w="28575">
            <a:solidFill>
              <a:schemeClr val="accent5"/>
            </a:solidFill>
          </a:ln>
        </p:spPr>
      </p:pic>
      <p:sp>
        <p:nvSpPr>
          <p:cNvPr id="274" name="Google Shape;274;p3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Access to </a:t>
            </a:r>
            <a:r>
              <a:rPr lang="en" dirty="0" err="1"/>
              <a:t>CoachMac-Password.txt</a:t>
            </a:r>
            <a:r>
              <a:rPr lang="en" dirty="0"/>
              <a:t> file</a:t>
            </a:r>
            <a:endParaRPr dirty="0"/>
          </a:p>
        </p:txBody>
      </p:sp>
      <p:sp>
        <p:nvSpPr>
          <p:cNvPr id="3" name="Rounded Rectangle 2">
            <a:extLst>
              <a:ext uri="{FF2B5EF4-FFF2-40B4-BE49-F238E27FC236}">
                <a16:creationId xmlns:a16="http://schemas.microsoft.com/office/drawing/2014/main" id="{A1BD3EA0-0F4D-8341-AAEB-A409663B00F5}"/>
              </a:ext>
            </a:extLst>
          </p:cNvPr>
          <p:cNvSpPr/>
          <p:nvPr/>
        </p:nvSpPr>
        <p:spPr>
          <a:xfrm>
            <a:off x="7824083" y="1068425"/>
            <a:ext cx="1113183" cy="184175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10" name="Picture 9">
            <a:extLst>
              <a:ext uri="{FF2B5EF4-FFF2-40B4-BE49-F238E27FC236}">
                <a16:creationId xmlns:a16="http://schemas.microsoft.com/office/drawing/2014/main" id="{A45DA046-EA5C-704C-B23F-C5CF41FA3C86}"/>
              </a:ext>
            </a:extLst>
          </p:cNvPr>
          <p:cNvPicPr>
            <a:picLocks noChangeAspect="1"/>
          </p:cNvPicPr>
          <p:nvPr/>
        </p:nvPicPr>
        <p:blipFill>
          <a:blip r:embed="rId3"/>
          <a:stretch>
            <a:fillRect/>
          </a:stretch>
        </p:blipFill>
        <p:spPr>
          <a:xfrm>
            <a:off x="160888" y="1011442"/>
            <a:ext cx="8842375" cy="1962583"/>
          </a:xfrm>
          <a:prstGeom prst="rect">
            <a:avLst/>
          </a:prstGeom>
          <a:ln w="28575">
            <a:solidFill>
              <a:schemeClr val="accent5"/>
            </a:solidFill>
          </a:ln>
        </p:spPr>
      </p:pic>
      <p:sp>
        <p:nvSpPr>
          <p:cNvPr id="274" name="Google Shape;274;p3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Access to </a:t>
            </a:r>
            <a:r>
              <a:rPr lang="en" dirty="0" err="1"/>
              <a:t>CoachMac-Password.txt</a:t>
            </a:r>
            <a:r>
              <a:rPr lang="en" dirty="0"/>
              <a:t> file</a:t>
            </a:r>
            <a:endParaRPr dirty="0"/>
          </a:p>
        </p:txBody>
      </p:sp>
      <p:sp>
        <p:nvSpPr>
          <p:cNvPr id="275" name="Google Shape;275;p32"/>
          <p:cNvSpPr txBox="1"/>
          <p:nvPr/>
        </p:nvSpPr>
        <p:spPr>
          <a:xfrm>
            <a:off x="160900" y="3116683"/>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Source Sans Pro"/>
                <a:ea typeface="Source Sans Pro"/>
                <a:cs typeface="Source Sans Pro"/>
                <a:sym typeface="Source Sans Pro"/>
              </a:rPr>
              <a:t>Access Rights:</a:t>
            </a:r>
            <a:r>
              <a:rPr lang="en" b="1" dirty="0">
                <a:solidFill>
                  <a:srgbClr val="9900FF"/>
                </a:solidFill>
                <a:latin typeface="Source Sans Pro"/>
                <a:ea typeface="Source Sans Pro"/>
                <a:cs typeface="Source Sans Pro"/>
                <a:sym typeface="Source Sans Pro"/>
              </a:rPr>
              <a:t> </a:t>
            </a:r>
            <a:endParaRPr b="1" dirty="0">
              <a:solidFill>
                <a:srgbClr val="9900FF"/>
              </a:solidFill>
              <a:latin typeface="Source Sans Pro"/>
              <a:ea typeface="Source Sans Pro"/>
              <a:cs typeface="Source Sans Pro"/>
              <a:sym typeface="Source Sans Pro"/>
            </a:endParaRPr>
          </a:p>
        </p:txBody>
      </p:sp>
      <p:pic>
        <p:nvPicPr>
          <p:cNvPr id="276" name="Google Shape;276;p32"/>
          <p:cNvPicPr preferRelativeResize="0"/>
          <p:nvPr/>
        </p:nvPicPr>
        <p:blipFill>
          <a:blip r:embed="rId4">
            <a:alphaModFix/>
          </a:blip>
          <a:stretch>
            <a:fillRect/>
          </a:stretch>
        </p:blipFill>
        <p:spPr>
          <a:xfrm>
            <a:off x="160888" y="3532313"/>
            <a:ext cx="8486775" cy="971550"/>
          </a:xfrm>
          <a:prstGeom prst="rect">
            <a:avLst/>
          </a:prstGeom>
          <a:noFill/>
          <a:ln w="9525" cap="flat" cmpd="sng">
            <a:solidFill>
              <a:schemeClr val="dk2"/>
            </a:solidFill>
            <a:prstDash val="solid"/>
            <a:round/>
            <a:headEnd type="none" w="sm" len="sm"/>
            <a:tailEnd type="none" w="sm" len="sm"/>
          </a:ln>
        </p:spPr>
      </p:pic>
      <p:pic>
        <p:nvPicPr>
          <p:cNvPr id="277" name="Google Shape;277;p32"/>
          <p:cNvPicPr preferRelativeResize="0"/>
          <p:nvPr/>
        </p:nvPicPr>
        <p:blipFill>
          <a:blip r:embed="rId5">
            <a:alphaModFix/>
          </a:blip>
          <a:stretch>
            <a:fillRect/>
          </a:stretch>
        </p:blipFill>
        <p:spPr>
          <a:xfrm>
            <a:off x="152950" y="4503875"/>
            <a:ext cx="8486775" cy="561975"/>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4032903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F7C6F6-B292-A148-9A0B-E84ABD0D00EE}"/>
              </a:ext>
            </a:extLst>
          </p:cNvPr>
          <p:cNvSpPr>
            <a:spLocks noGrp="1"/>
          </p:cNvSpPr>
          <p:nvPr>
            <p:ph type="title"/>
          </p:nvPr>
        </p:nvSpPr>
        <p:spPr/>
        <p:txBody>
          <a:bodyPr>
            <a:normAutofit fontScale="90000"/>
          </a:bodyPr>
          <a:lstStyle/>
          <a:p>
            <a:r>
              <a:rPr lang="en-US" dirty="0"/>
              <a:t>Wait … why is this relevant?</a:t>
            </a:r>
          </a:p>
        </p:txBody>
      </p:sp>
      <p:cxnSp>
        <p:nvCxnSpPr>
          <p:cNvPr id="7" name="Straight Arrow Connector 6">
            <a:extLst>
              <a:ext uri="{FF2B5EF4-FFF2-40B4-BE49-F238E27FC236}">
                <a16:creationId xmlns:a16="http://schemas.microsoft.com/office/drawing/2014/main" id="{5A1D8AB1-F612-2B40-9E8F-99402DC1A478}"/>
              </a:ext>
            </a:extLst>
          </p:cNvPr>
          <p:cNvCxnSpPr>
            <a:cxnSpLocks/>
          </p:cNvCxnSpPr>
          <p:nvPr/>
        </p:nvCxnSpPr>
        <p:spPr>
          <a:xfrm>
            <a:off x="290707" y="3071696"/>
            <a:ext cx="4952291" cy="0"/>
          </a:xfrm>
          <a:prstGeom prst="straightConnector1">
            <a:avLst/>
          </a:prstGeom>
          <a:ln>
            <a:headEnd type="triangle"/>
            <a:tailEnd type="triangle"/>
          </a:ln>
        </p:spPr>
        <p:style>
          <a:lnRef idx="2">
            <a:schemeClr val="accent5"/>
          </a:lnRef>
          <a:fillRef idx="0">
            <a:schemeClr val="accent5"/>
          </a:fillRef>
          <a:effectRef idx="1">
            <a:schemeClr val="accent5"/>
          </a:effectRef>
          <a:fontRef idx="minor">
            <a:schemeClr val="tx1"/>
          </a:fontRef>
        </p:style>
      </p:cxnSp>
      <p:sp>
        <p:nvSpPr>
          <p:cNvPr id="8" name="TextBox 7">
            <a:extLst>
              <a:ext uri="{FF2B5EF4-FFF2-40B4-BE49-F238E27FC236}">
                <a16:creationId xmlns:a16="http://schemas.microsoft.com/office/drawing/2014/main" id="{2AC701DE-AF16-7C42-B488-640C445D1B80}"/>
              </a:ext>
            </a:extLst>
          </p:cNvPr>
          <p:cNvSpPr txBox="1"/>
          <p:nvPr/>
        </p:nvSpPr>
        <p:spPr>
          <a:xfrm>
            <a:off x="5083746" y="3085438"/>
            <a:ext cx="243978" cy="307777"/>
          </a:xfrm>
          <a:prstGeom prst="rect">
            <a:avLst/>
          </a:prstGeom>
          <a:noFill/>
        </p:spPr>
        <p:txBody>
          <a:bodyPr wrap="none" rtlCol="0">
            <a:spAutoFit/>
          </a:bodyPr>
          <a:lstStyle/>
          <a:p>
            <a:r>
              <a:rPr lang="en-US" b="1" dirty="0">
                <a:solidFill>
                  <a:schemeClr val="accent5"/>
                </a:solidFill>
              </a:rPr>
              <a:t>t</a:t>
            </a:r>
          </a:p>
        </p:txBody>
      </p:sp>
      <p:sp>
        <p:nvSpPr>
          <p:cNvPr id="9" name="Rounded Rectangle 8">
            <a:extLst>
              <a:ext uri="{FF2B5EF4-FFF2-40B4-BE49-F238E27FC236}">
                <a16:creationId xmlns:a16="http://schemas.microsoft.com/office/drawing/2014/main" id="{0712B2CA-15E1-0645-B5B5-3379ED3E4A66}"/>
              </a:ext>
            </a:extLst>
          </p:cNvPr>
          <p:cNvSpPr/>
          <p:nvPr/>
        </p:nvSpPr>
        <p:spPr>
          <a:xfrm>
            <a:off x="366749" y="2035027"/>
            <a:ext cx="1083245"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DLL creation</a:t>
            </a:r>
          </a:p>
        </p:txBody>
      </p:sp>
      <p:cxnSp>
        <p:nvCxnSpPr>
          <p:cNvPr id="11" name="Straight Arrow Connector 10">
            <a:extLst>
              <a:ext uri="{FF2B5EF4-FFF2-40B4-BE49-F238E27FC236}">
                <a16:creationId xmlns:a16="http://schemas.microsoft.com/office/drawing/2014/main" id="{B5D778DA-F94E-1646-A239-96F6F4345C4B}"/>
              </a:ext>
            </a:extLst>
          </p:cNvPr>
          <p:cNvCxnSpPr>
            <a:cxnSpLocks/>
            <a:stCxn id="9" idx="2"/>
          </p:cNvCxnSpPr>
          <p:nvPr/>
        </p:nvCxnSpPr>
        <p:spPr>
          <a:xfrm>
            <a:off x="908372" y="2620506"/>
            <a:ext cx="0" cy="45119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4" name="Rounded Rectangle 13">
            <a:extLst>
              <a:ext uri="{FF2B5EF4-FFF2-40B4-BE49-F238E27FC236}">
                <a16:creationId xmlns:a16="http://schemas.microsoft.com/office/drawing/2014/main" id="{8CAD8F67-1F2A-A344-98B5-A092746D053A}"/>
              </a:ext>
            </a:extLst>
          </p:cNvPr>
          <p:cNvSpPr/>
          <p:nvPr/>
        </p:nvSpPr>
        <p:spPr>
          <a:xfrm>
            <a:off x="1577999" y="2035027"/>
            <a:ext cx="1083245"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DLL registration</a:t>
            </a:r>
          </a:p>
        </p:txBody>
      </p:sp>
      <p:cxnSp>
        <p:nvCxnSpPr>
          <p:cNvPr id="15" name="Straight Arrow Connector 14">
            <a:extLst>
              <a:ext uri="{FF2B5EF4-FFF2-40B4-BE49-F238E27FC236}">
                <a16:creationId xmlns:a16="http://schemas.microsoft.com/office/drawing/2014/main" id="{C34A8D7F-CB7F-2F40-B869-2F2F66A141AE}"/>
              </a:ext>
            </a:extLst>
          </p:cNvPr>
          <p:cNvCxnSpPr>
            <a:cxnSpLocks/>
            <a:stCxn id="14" idx="2"/>
          </p:cNvCxnSpPr>
          <p:nvPr/>
        </p:nvCxnSpPr>
        <p:spPr>
          <a:xfrm>
            <a:off x="2119622" y="2620506"/>
            <a:ext cx="0" cy="46123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6" name="Rounded Rectangle 15">
            <a:extLst>
              <a:ext uri="{FF2B5EF4-FFF2-40B4-BE49-F238E27FC236}">
                <a16:creationId xmlns:a16="http://schemas.microsoft.com/office/drawing/2014/main" id="{9A7E213B-7406-CF4F-838F-0C23A4EE2AA9}"/>
              </a:ext>
            </a:extLst>
          </p:cNvPr>
          <p:cNvSpPr/>
          <p:nvPr/>
        </p:nvSpPr>
        <p:spPr>
          <a:xfrm>
            <a:off x="2789249" y="2037337"/>
            <a:ext cx="1083246"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50" dirty="0"/>
              <a:t>Environment variables setting</a:t>
            </a:r>
          </a:p>
        </p:txBody>
      </p:sp>
      <p:cxnSp>
        <p:nvCxnSpPr>
          <p:cNvPr id="17" name="Straight Arrow Connector 16">
            <a:extLst>
              <a:ext uri="{FF2B5EF4-FFF2-40B4-BE49-F238E27FC236}">
                <a16:creationId xmlns:a16="http://schemas.microsoft.com/office/drawing/2014/main" id="{0D7A5024-8D2F-DA4E-BCB8-C293C90A13AC}"/>
              </a:ext>
            </a:extLst>
          </p:cNvPr>
          <p:cNvCxnSpPr>
            <a:cxnSpLocks/>
            <a:stCxn id="16" idx="2"/>
          </p:cNvCxnSpPr>
          <p:nvPr/>
        </p:nvCxnSpPr>
        <p:spPr>
          <a:xfrm>
            <a:off x="3330872" y="2622816"/>
            <a:ext cx="0" cy="44888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5" name="Rounded Rectangle 24">
            <a:extLst>
              <a:ext uri="{FF2B5EF4-FFF2-40B4-BE49-F238E27FC236}">
                <a16:creationId xmlns:a16="http://schemas.microsoft.com/office/drawing/2014/main" id="{1942DEAD-EF1D-314D-B977-B6BF75B0D16B}"/>
              </a:ext>
            </a:extLst>
          </p:cNvPr>
          <p:cNvSpPr/>
          <p:nvPr/>
        </p:nvSpPr>
        <p:spPr>
          <a:xfrm>
            <a:off x="4000500" y="2035026"/>
            <a:ext cx="1083246" cy="58547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150" dirty="0"/>
              <a:t>DLL</a:t>
            </a:r>
            <a:br>
              <a:rPr lang="en-US" sz="1150" dirty="0"/>
            </a:br>
            <a:r>
              <a:rPr lang="en-US" sz="1150" dirty="0"/>
              <a:t>loading</a:t>
            </a:r>
          </a:p>
        </p:txBody>
      </p:sp>
      <p:cxnSp>
        <p:nvCxnSpPr>
          <p:cNvPr id="26" name="Straight Arrow Connector 25">
            <a:extLst>
              <a:ext uri="{FF2B5EF4-FFF2-40B4-BE49-F238E27FC236}">
                <a16:creationId xmlns:a16="http://schemas.microsoft.com/office/drawing/2014/main" id="{0A012A7C-8092-3342-BD9D-10751695AC3A}"/>
              </a:ext>
            </a:extLst>
          </p:cNvPr>
          <p:cNvCxnSpPr>
            <a:cxnSpLocks/>
            <a:stCxn id="25" idx="2"/>
          </p:cNvCxnSpPr>
          <p:nvPr/>
        </p:nvCxnSpPr>
        <p:spPr>
          <a:xfrm>
            <a:off x="4542123" y="2620505"/>
            <a:ext cx="0" cy="45119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30" name="TextBox 29">
            <a:extLst>
              <a:ext uri="{FF2B5EF4-FFF2-40B4-BE49-F238E27FC236}">
                <a16:creationId xmlns:a16="http://schemas.microsoft.com/office/drawing/2014/main" id="{0B517FC7-9009-8C41-A573-1E17E9CC019A}"/>
              </a:ext>
            </a:extLst>
          </p:cNvPr>
          <p:cNvSpPr txBox="1"/>
          <p:nvPr/>
        </p:nvSpPr>
        <p:spPr>
          <a:xfrm>
            <a:off x="2574354" y="3205984"/>
            <a:ext cx="1513036" cy="461665"/>
          </a:xfrm>
          <a:prstGeom prst="rect">
            <a:avLst/>
          </a:prstGeom>
          <a:noFill/>
        </p:spPr>
        <p:txBody>
          <a:bodyPr wrap="square" lIns="0" rIns="0" rtlCol="0">
            <a:spAutoFit/>
          </a:bodyPr>
          <a:lstStyle/>
          <a:p>
            <a:pPr algn="ctr"/>
            <a:r>
              <a:rPr lang="en-US" sz="800" b="1" dirty="0"/>
              <a:t>COR_ENABLE_PROFILING</a:t>
            </a:r>
            <a:br>
              <a:rPr lang="en-US" sz="800" b="1" dirty="0"/>
            </a:br>
            <a:r>
              <a:rPr lang="en-US" sz="800" b="1" dirty="0"/>
              <a:t>&amp;</a:t>
            </a:r>
            <a:br>
              <a:rPr lang="en-US" sz="800" b="1" dirty="0"/>
            </a:br>
            <a:r>
              <a:rPr lang="en-US" sz="800" b="1" dirty="0"/>
              <a:t>COR_PROFILER</a:t>
            </a:r>
          </a:p>
        </p:txBody>
      </p:sp>
      <p:sp>
        <p:nvSpPr>
          <p:cNvPr id="32" name="Right Brace 31">
            <a:extLst>
              <a:ext uri="{FF2B5EF4-FFF2-40B4-BE49-F238E27FC236}">
                <a16:creationId xmlns:a16="http://schemas.microsoft.com/office/drawing/2014/main" id="{4E209AEB-6094-8748-A623-52AC2BF54C3C}"/>
              </a:ext>
            </a:extLst>
          </p:cNvPr>
          <p:cNvSpPr/>
          <p:nvPr/>
        </p:nvSpPr>
        <p:spPr>
          <a:xfrm rot="5400000">
            <a:off x="3179978" y="2957304"/>
            <a:ext cx="214895" cy="1426146"/>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0EE84836-5594-AA48-8D20-25463BF93FBB}"/>
              </a:ext>
            </a:extLst>
          </p:cNvPr>
          <p:cNvSpPr txBox="1"/>
          <p:nvPr/>
        </p:nvSpPr>
        <p:spPr>
          <a:xfrm>
            <a:off x="2530907" y="3855317"/>
            <a:ext cx="1513036" cy="338554"/>
          </a:xfrm>
          <a:prstGeom prst="rect">
            <a:avLst/>
          </a:prstGeom>
          <a:noFill/>
        </p:spPr>
        <p:txBody>
          <a:bodyPr wrap="square" lIns="0" rIns="0" rtlCol="0">
            <a:spAutoFit/>
          </a:bodyPr>
          <a:lstStyle/>
          <a:p>
            <a:pPr algn="ctr"/>
            <a:r>
              <a:rPr lang="en-US" sz="800" b="1" dirty="0"/>
              <a:t>Computer, user, or process scope</a:t>
            </a:r>
          </a:p>
        </p:txBody>
      </p:sp>
      <p:sp>
        <p:nvSpPr>
          <p:cNvPr id="35" name="Text Placeholder 2">
            <a:extLst>
              <a:ext uri="{FF2B5EF4-FFF2-40B4-BE49-F238E27FC236}">
                <a16:creationId xmlns:a16="http://schemas.microsoft.com/office/drawing/2014/main" id="{43DF4726-4DFF-8D48-942C-B0E66DD737AA}"/>
              </a:ext>
            </a:extLst>
          </p:cNvPr>
          <p:cNvSpPr>
            <a:spLocks noGrp="1"/>
          </p:cNvSpPr>
          <p:nvPr>
            <p:ph type="body" idx="1"/>
          </p:nvPr>
        </p:nvSpPr>
        <p:spPr>
          <a:xfrm>
            <a:off x="5473243" y="1894581"/>
            <a:ext cx="3565502" cy="1668348"/>
          </a:xfrm>
        </p:spPr>
        <p:txBody>
          <a:bodyPr anchor="ctr" anchorCtr="0">
            <a:normAutofit/>
          </a:bodyPr>
          <a:lstStyle/>
          <a:p>
            <a:pPr marL="114300" indent="0" algn="ctr">
              <a:lnSpc>
                <a:spcPct val="110000"/>
              </a:lnSpc>
              <a:buNone/>
            </a:pPr>
            <a:r>
              <a:rPr lang="en-US" dirty="0">
                <a:solidFill>
                  <a:schemeClr val="bg2"/>
                </a:solidFill>
              </a:rPr>
              <a:t>To identify the relationship among different actions that need to be performed in our network environment </a:t>
            </a:r>
            <a:r>
              <a:rPr lang="en-US" dirty="0">
                <a:solidFill>
                  <a:schemeClr val="bg2"/>
                </a:solidFill>
                <a:sym typeface="Wingdings" pitchFamily="2" charset="2"/>
              </a:rPr>
              <a:t> </a:t>
            </a:r>
            <a:r>
              <a:rPr lang="en-US" b="1" dirty="0">
                <a:solidFill>
                  <a:schemeClr val="bg2"/>
                </a:solidFill>
                <a:sym typeface="Wingdings" pitchFamily="2" charset="2"/>
              </a:rPr>
              <a:t>BEHAVIOR</a:t>
            </a:r>
            <a:endParaRPr lang="en-US" dirty="0">
              <a:solidFill>
                <a:schemeClr val="bg2"/>
              </a:solidFill>
            </a:endParaRPr>
          </a:p>
        </p:txBody>
      </p:sp>
    </p:spTree>
    <p:extLst>
      <p:ext uri="{BB962C8B-B14F-4D97-AF65-F5344CB8AC3E}">
        <p14:creationId xmlns:p14="http://schemas.microsoft.com/office/powerpoint/2010/main" val="19805603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10" name="Picture 9">
            <a:extLst>
              <a:ext uri="{FF2B5EF4-FFF2-40B4-BE49-F238E27FC236}">
                <a16:creationId xmlns:a16="http://schemas.microsoft.com/office/drawing/2014/main" id="{A45DA046-EA5C-704C-B23F-C5CF41FA3C86}"/>
              </a:ext>
            </a:extLst>
          </p:cNvPr>
          <p:cNvPicPr>
            <a:picLocks noChangeAspect="1"/>
          </p:cNvPicPr>
          <p:nvPr/>
        </p:nvPicPr>
        <p:blipFill>
          <a:blip r:embed="rId3"/>
          <a:stretch>
            <a:fillRect/>
          </a:stretch>
        </p:blipFill>
        <p:spPr>
          <a:xfrm>
            <a:off x="160888" y="1011442"/>
            <a:ext cx="8842375" cy="1962583"/>
          </a:xfrm>
          <a:prstGeom prst="rect">
            <a:avLst/>
          </a:prstGeom>
          <a:ln w="28575">
            <a:solidFill>
              <a:schemeClr val="accent5"/>
            </a:solidFill>
          </a:ln>
        </p:spPr>
      </p:pic>
      <p:sp>
        <p:nvSpPr>
          <p:cNvPr id="274" name="Google Shape;274;p3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Access to </a:t>
            </a:r>
            <a:r>
              <a:rPr lang="en" dirty="0" err="1"/>
              <a:t>CoachMac-Password.txt</a:t>
            </a:r>
            <a:r>
              <a:rPr lang="en" dirty="0"/>
              <a:t> file</a:t>
            </a:r>
            <a:endParaRPr dirty="0"/>
          </a:p>
        </p:txBody>
      </p:sp>
      <p:sp>
        <p:nvSpPr>
          <p:cNvPr id="275" name="Google Shape;275;p32"/>
          <p:cNvSpPr txBox="1"/>
          <p:nvPr/>
        </p:nvSpPr>
        <p:spPr>
          <a:xfrm>
            <a:off x="160899" y="3116683"/>
            <a:ext cx="724971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9900FF"/>
                </a:solidFill>
                <a:latin typeface="Source Sans Pro"/>
                <a:ea typeface="Source Sans Pro"/>
                <a:cs typeface="Source Sans Pro"/>
                <a:sym typeface="Source Sans Pro"/>
              </a:rPr>
              <a:t>Do we have a network connection from ProcessId = 0xd0c ??</a:t>
            </a:r>
            <a:endParaRPr sz="2000" b="1" dirty="0">
              <a:solidFill>
                <a:srgbClr val="9900FF"/>
              </a:solidFill>
              <a:latin typeface="Source Sans Pro"/>
              <a:ea typeface="Source Sans Pro"/>
              <a:cs typeface="Source Sans Pro"/>
              <a:sym typeface="Source Sans Pro"/>
            </a:endParaRPr>
          </a:p>
        </p:txBody>
      </p:sp>
      <p:pic>
        <p:nvPicPr>
          <p:cNvPr id="8" name="Picture 2" descr="Face with Monocle on Apple iOS 14.6">
            <a:extLst>
              <a:ext uri="{FF2B5EF4-FFF2-40B4-BE49-F238E27FC236}">
                <a16:creationId xmlns:a16="http://schemas.microsoft.com/office/drawing/2014/main" id="{8FB52661-ABD3-AB4E-B244-8BFC4407CC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5861" y="3336513"/>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723EF6B-B3F0-FE47-A1E2-4E9458F4E5BE}"/>
              </a:ext>
            </a:extLst>
          </p:cNvPr>
          <p:cNvPicPr>
            <a:picLocks noChangeAspect="1"/>
          </p:cNvPicPr>
          <p:nvPr/>
        </p:nvPicPr>
        <p:blipFill>
          <a:blip r:embed="rId5"/>
          <a:stretch>
            <a:fillRect/>
          </a:stretch>
        </p:blipFill>
        <p:spPr>
          <a:xfrm>
            <a:off x="160888" y="3667659"/>
            <a:ext cx="7251590" cy="951483"/>
          </a:xfrm>
          <a:prstGeom prst="rect">
            <a:avLst/>
          </a:prstGeom>
          <a:ln w="28575">
            <a:solidFill>
              <a:schemeClr val="accent5"/>
            </a:solidFill>
          </a:ln>
        </p:spPr>
      </p:pic>
    </p:spTree>
    <p:extLst>
      <p:ext uri="{BB962C8B-B14F-4D97-AF65-F5344CB8AC3E}">
        <p14:creationId xmlns:p14="http://schemas.microsoft.com/office/powerpoint/2010/main" val="1100758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 dirty="0"/>
              <a:t>Lessons Learned</a:t>
            </a:r>
            <a:endParaRPr dirty="0"/>
          </a:p>
        </p:txBody>
      </p:sp>
      <p:sp>
        <p:nvSpPr>
          <p:cNvPr id="2" name="Subtitle 1">
            <a:extLst>
              <a:ext uri="{FF2B5EF4-FFF2-40B4-BE49-F238E27FC236}">
                <a16:creationId xmlns:a16="http://schemas.microsoft.com/office/drawing/2014/main" id="{D915087B-6A04-E049-9FB0-3F0449AEC6EA}"/>
              </a:ext>
            </a:extLst>
          </p:cNvPr>
          <p:cNvSpPr>
            <a:spLocks noGrp="1"/>
          </p:cNvSpPr>
          <p:nvPr>
            <p:ph type="subTitle" idx="1"/>
          </p:nvPr>
        </p:nvSpPr>
        <p:spPr/>
        <p:txBody>
          <a:bodyPr>
            <a:normAutofit/>
          </a:bodyPr>
          <a:lstStyle/>
          <a:p>
            <a:r>
              <a:rPr lang="en-US" dirty="0"/>
              <a:t>What can we do better next time?</a:t>
            </a:r>
          </a:p>
        </p:txBody>
      </p:sp>
    </p:spTree>
    <p:extLst>
      <p:ext uri="{BB962C8B-B14F-4D97-AF65-F5344CB8AC3E}">
        <p14:creationId xmlns:p14="http://schemas.microsoft.com/office/powerpoint/2010/main" val="38399462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9C665B-C284-0842-B6A4-C1BF0F630488}"/>
              </a:ext>
            </a:extLst>
          </p:cNvPr>
          <p:cNvSpPr>
            <a:spLocks noGrp="1"/>
          </p:cNvSpPr>
          <p:nvPr>
            <p:ph type="title"/>
          </p:nvPr>
        </p:nvSpPr>
        <p:spPr/>
        <p:txBody>
          <a:bodyPr>
            <a:normAutofit fontScale="90000"/>
          </a:bodyPr>
          <a:lstStyle/>
          <a:p>
            <a:r>
              <a:rPr lang="en-US" dirty="0"/>
              <a:t>What have we learned?</a:t>
            </a:r>
          </a:p>
        </p:txBody>
      </p:sp>
      <p:sp>
        <p:nvSpPr>
          <p:cNvPr id="5" name="Text Placeholder 4">
            <a:extLst>
              <a:ext uri="{FF2B5EF4-FFF2-40B4-BE49-F238E27FC236}">
                <a16:creationId xmlns:a16="http://schemas.microsoft.com/office/drawing/2014/main" id="{4F07A5D5-F49F-DB4C-BB40-F9ECD9B02993}"/>
              </a:ext>
            </a:extLst>
          </p:cNvPr>
          <p:cNvSpPr>
            <a:spLocks noGrp="1"/>
          </p:cNvSpPr>
          <p:nvPr>
            <p:ph type="body" idx="1"/>
          </p:nvPr>
        </p:nvSpPr>
        <p:spPr/>
        <p:txBody>
          <a:bodyPr>
            <a:normAutofit fontScale="92500" lnSpcReduction="20000"/>
          </a:bodyPr>
          <a:lstStyle/>
          <a:p>
            <a:r>
              <a:rPr lang="en-US" dirty="0">
                <a:solidFill>
                  <a:schemeClr val="bg2"/>
                </a:solidFill>
              </a:rPr>
              <a:t>Tests 1 and 2:</a:t>
            </a:r>
          </a:p>
          <a:p>
            <a:pPr lvl="1"/>
            <a:r>
              <a:rPr lang="en-US" dirty="0">
                <a:solidFill>
                  <a:schemeClr val="bg2"/>
                </a:solidFill>
              </a:rPr>
              <a:t>Maximum Size of log files: </a:t>
            </a:r>
            <a:r>
              <a:rPr lang="en-US" b="1" dirty="0">
                <a:solidFill>
                  <a:schemeClr val="bg2"/>
                </a:solidFill>
              </a:rPr>
              <a:t>0</a:t>
            </a:r>
            <a:endParaRPr lang="en-US" dirty="0">
              <a:solidFill>
                <a:schemeClr val="bg2"/>
              </a:solidFill>
            </a:endParaRPr>
          </a:p>
          <a:p>
            <a:pPr lvl="1"/>
            <a:r>
              <a:rPr lang="en-US" b="1" dirty="0">
                <a:solidFill>
                  <a:schemeClr val="bg2"/>
                </a:solidFill>
              </a:rPr>
              <a:t>Persistent c</a:t>
            </a:r>
            <a:r>
              <a:rPr lang="en-US" dirty="0">
                <a:solidFill>
                  <a:schemeClr val="bg2"/>
                </a:solidFill>
              </a:rPr>
              <a:t>ollection mode was required</a:t>
            </a:r>
            <a:endParaRPr lang="en-US" b="1" dirty="0">
              <a:solidFill>
                <a:schemeClr val="bg2"/>
              </a:solidFill>
            </a:endParaRPr>
          </a:p>
          <a:p>
            <a:pPr lvl="1"/>
            <a:r>
              <a:rPr lang="en-US" b="1" dirty="0">
                <a:solidFill>
                  <a:schemeClr val="bg2"/>
                </a:solidFill>
              </a:rPr>
              <a:t>SACL</a:t>
            </a:r>
            <a:r>
              <a:rPr lang="en-US" dirty="0">
                <a:solidFill>
                  <a:schemeClr val="bg2"/>
                </a:solidFill>
              </a:rPr>
              <a:t> definition was required</a:t>
            </a:r>
          </a:p>
          <a:p>
            <a:pPr lvl="1"/>
            <a:r>
              <a:rPr lang="en-US" dirty="0">
                <a:solidFill>
                  <a:schemeClr val="bg2"/>
                </a:solidFill>
              </a:rPr>
              <a:t>Using </a:t>
            </a:r>
            <a:r>
              <a:rPr lang="en-US" b="1" dirty="0">
                <a:solidFill>
                  <a:schemeClr val="bg2"/>
                </a:solidFill>
              </a:rPr>
              <a:t>Machine / System</a:t>
            </a:r>
            <a:r>
              <a:rPr lang="en-US" dirty="0">
                <a:solidFill>
                  <a:schemeClr val="bg2"/>
                </a:solidFill>
              </a:rPr>
              <a:t> scope for profiler DLLs makes detection simple because is too noisy.</a:t>
            </a:r>
          </a:p>
          <a:p>
            <a:r>
              <a:rPr lang="en-US" dirty="0">
                <a:solidFill>
                  <a:schemeClr val="bg2"/>
                </a:solidFill>
              </a:rPr>
              <a:t>Test 3:</a:t>
            </a:r>
          </a:p>
          <a:p>
            <a:pPr lvl="1"/>
            <a:r>
              <a:rPr lang="en-US" dirty="0">
                <a:solidFill>
                  <a:schemeClr val="bg2"/>
                </a:solidFill>
              </a:rPr>
              <a:t>Using </a:t>
            </a:r>
            <a:r>
              <a:rPr lang="en-US" b="1" dirty="0">
                <a:solidFill>
                  <a:schemeClr val="bg2"/>
                </a:solidFill>
              </a:rPr>
              <a:t>Process</a:t>
            </a:r>
            <a:r>
              <a:rPr lang="en-US" dirty="0">
                <a:solidFill>
                  <a:schemeClr val="bg2"/>
                </a:solidFill>
              </a:rPr>
              <a:t> scope for profiler DLLs makes detection complicated</a:t>
            </a:r>
          </a:p>
          <a:p>
            <a:pPr lvl="1"/>
            <a:r>
              <a:rPr lang="en-US" dirty="0">
                <a:solidFill>
                  <a:schemeClr val="bg2"/>
                </a:solidFill>
              </a:rPr>
              <a:t>Using </a:t>
            </a:r>
            <a:r>
              <a:rPr lang="en-US" b="1" dirty="0">
                <a:solidFill>
                  <a:schemeClr val="bg2"/>
                </a:solidFill>
              </a:rPr>
              <a:t>services that start before telemetry tools</a:t>
            </a:r>
            <a:r>
              <a:rPr lang="en-US" dirty="0">
                <a:solidFill>
                  <a:schemeClr val="bg2"/>
                </a:solidFill>
              </a:rPr>
              <a:t> impacts the data analysis process</a:t>
            </a:r>
          </a:p>
          <a:p>
            <a:pPr lvl="1"/>
            <a:r>
              <a:rPr lang="en-US" b="1" dirty="0">
                <a:solidFill>
                  <a:schemeClr val="bg2"/>
                </a:solidFill>
              </a:rPr>
              <a:t>Two layers of defense</a:t>
            </a:r>
            <a:r>
              <a:rPr lang="en-US" dirty="0">
                <a:solidFill>
                  <a:schemeClr val="bg2"/>
                </a:solidFill>
              </a:rPr>
              <a:t>: COR_PROFILER behavior </a:t>
            </a:r>
            <a:r>
              <a:rPr lang="en-US" b="1" dirty="0">
                <a:solidFill>
                  <a:schemeClr val="bg2"/>
                </a:solidFill>
              </a:rPr>
              <a:t>(Bypassed)</a:t>
            </a:r>
            <a:r>
              <a:rPr lang="en-US" dirty="0">
                <a:solidFill>
                  <a:schemeClr val="bg2"/>
                </a:solidFill>
              </a:rPr>
              <a:t> and SACL </a:t>
            </a:r>
            <a:r>
              <a:rPr lang="en-US" b="1" dirty="0">
                <a:solidFill>
                  <a:schemeClr val="bg2"/>
                </a:solidFill>
              </a:rPr>
              <a:t>(Added important context)</a:t>
            </a:r>
            <a:r>
              <a:rPr lang="en-US" dirty="0">
                <a:solidFill>
                  <a:schemeClr val="bg2"/>
                </a:solidFill>
              </a:rPr>
              <a:t> for relevant data.</a:t>
            </a:r>
          </a:p>
          <a:p>
            <a:r>
              <a:rPr lang="en-US" dirty="0">
                <a:solidFill>
                  <a:schemeClr val="bg2"/>
                </a:solidFill>
              </a:rPr>
              <a:t>Tests 1, 2 and 3:</a:t>
            </a:r>
          </a:p>
          <a:p>
            <a:pPr lvl="1"/>
            <a:r>
              <a:rPr lang="en-US" dirty="0">
                <a:solidFill>
                  <a:schemeClr val="bg2"/>
                </a:solidFill>
              </a:rPr>
              <a:t>Tools used: </a:t>
            </a:r>
            <a:r>
              <a:rPr lang="en-US" b="1" dirty="0">
                <a:solidFill>
                  <a:schemeClr val="bg2"/>
                </a:solidFill>
              </a:rPr>
              <a:t>Security Auditing, Sysmon, System, Event Trace Logs</a:t>
            </a:r>
          </a:p>
          <a:p>
            <a:pPr lvl="1"/>
            <a:r>
              <a:rPr lang="en-US" dirty="0">
                <a:solidFill>
                  <a:schemeClr val="bg2"/>
                </a:solidFill>
              </a:rPr>
              <a:t>Need to learn about more tools: </a:t>
            </a:r>
            <a:r>
              <a:rPr lang="en-US" b="1" dirty="0">
                <a:solidFill>
                  <a:schemeClr val="bg2"/>
                </a:solidFill>
              </a:rPr>
              <a:t>Process Monitor, Process hacker, </a:t>
            </a:r>
            <a:r>
              <a:rPr lang="en-US" b="1" dirty="0" err="1">
                <a:solidFill>
                  <a:schemeClr val="bg2"/>
                </a:solidFill>
              </a:rPr>
              <a:t>etc</a:t>
            </a:r>
            <a:endParaRPr lang="en-US" b="1" dirty="0">
              <a:solidFill>
                <a:schemeClr val="bg2"/>
              </a:solidFill>
            </a:endParaRPr>
          </a:p>
          <a:p>
            <a:pPr lvl="1"/>
            <a:r>
              <a:rPr lang="en-US" dirty="0">
                <a:solidFill>
                  <a:schemeClr val="bg2"/>
                </a:solidFill>
              </a:rPr>
              <a:t>Need to </a:t>
            </a:r>
            <a:r>
              <a:rPr lang="en-US" b="1" dirty="0">
                <a:solidFill>
                  <a:schemeClr val="bg2"/>
                </a:solidFill>
              </a:rPr>
              <a:t>prepare a PowerShell script </a:t>
            </a:r>
            <a:r>
              <a:rPr lang="en-US" dirty="0">
                <a:solidFill>
                  <a:schemeClr val="bg2"/>
                </a:solidFill>
              </a:rPr>
              <a:t>to expedite the configuration of la environment, specially when not using Azure Sentinel To-Go.</a:t>
            </a:r>
          </a:p>
          <a:p>
            <a:pPr lvl="1"/>
            <a:endParaRPr lang="en-US" b="1" dirty="0">
              <a:solidFill>
                <a:schemeClr val="bg2"/>
              </a:solidFill>
            </a:endParaRPr>
          </a:p>
        </p:txBody>
      </p:sp>
    </p:spTree>
    <p:extLst>
      <p:ext uri="{BB962C8B-B14F-4D97-AF65-F5344CB8AC3E}">
        <p14:creationId xmlns:p14="http://schemas.microsoft.com/office/powerpoint/2010/main" val="1558269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prstGeom prst="rect">
            <a:avLst/>
          </a:prstGeom>
        </p:spPr>
        <p:txBody>
          <a:bodyPr spcFirstLastPara="1" wrap="square" lIns="91425" tIns="91425" rIns="91425" bIns="91425" anchor="ctr" anchorCtr="0">
            <a:normAutofit fontScale="90000"/>
          </a:bodyPr>
          <a:lstStyle/>
          <a:p>
            <a:pPr marL="0" lvl="0" indent="0" rtl="0">
              <a:spcBef>
                <a:spcPts val="0"/>
              </a:spcBef>
              <a:spcAft>
                <a:spcPts val="0"/>
              </a:spcAft>
              <a:buNone/>
            </a:pPr>
            <a:r>
              <a:rPr lang="en" dirty="0"/>
              <a:t>What topics have we covered?</a:t>
            </a:r>
            <a:endParaRPr dirty="0"/>
          </a:p>
        </p:txBody>
      </p:sp>
      <p:sp>
        <p:nvSpPr>
          <p:cNvPr id="2" name="Subtitle 1">
            <a:extLst>
              <a:ext uri="{FF2B5EF4-FFF2-40B4-BE49-F238E27FC236}">
                <a16:creationId xmlns:a16="http://schemas.microsoft.com/office/drawing/2014/main" id="{D915087B-6A04-E049-9FB0-3F0449AEC6EA}"/>
              </a:ext>
            </a:extLst>
          </p:cNvPr>
          <p:cNvSpPr>
            <a:spLocks noGrp="1"/>
          </p:cNvSpPr>
          <p:nvPr>
            <p:ph type="subTitle" idx="1"/>
          </p:nvPr>
        </p:nvSpPr>
        <p:spPr/>
        <p:txBody>
          <a:bodyPr>
            <a:normAutofit/>
          </a:bodyPr>
          <a:lstStyle/>
          <a:p>
            <a:r>
              <a:rPr lang="en-US" dirty="0"/>
              <a:t>Topics for future presentations or series of presentations</a:t>
            </a:r>
          </a:p>
        </p:txBody>
      </p:sp>
    </p:spTree>
    <p:extLst>
      <p:ext uri="{BB962C8B-B14F-4D97-AF65-F5344CB8AC3E}">
        <p14:creationId xmlns:p14="http://schemas.microsoft.com/office/powerpoint/2010/main" val="857595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8540E5-D5B7-A84B-BC9D-1205429F4E7B}"/>
              </a:ext>
            </a:extLst>
          </p:cNvPr>
          <p:cNvSpPr>
            <a:spLocks noGrp="1"/>
          </p:cNvSpPr>
          <p:nvPr>
            <p:ph type="title"/>
          </p:nvPr>
        </p:nvSpPr>
        <p:spPr/>
        <p:txBody>
          <a:bodyPr>
            <a:normAutofit fontScale="90000"/>
          </a:bodyPr>
          <a:lstStyle/>
          <a:p>
            <a:r>
              <a:rPr lang="en-US" dirty="0"/>
              <a:t>Presentation Topics</a:t>
            </a:r>
          </a:p>
        </p:txBody>
      </p:sp>
      <p:sp>
        <p:nvSpPr>
          <p:cNvPr id="5" name="Text Placeholder 4">
            <a:extLst>
              <a:ext uri="{FF2B5EF4-FFF2-40B4-BE49-F238E27FC236}">
                <a16:creationId xmlns:a16="http://schemas.microsoft.com/office/drawing/2014/main" id="{20BE77C5-71A5-E347-81D4-4B3EE62CB9A2}"/>
              </a:ext>
            </a:extLst>
          </p:cNvPr>
          <p:cNvSpPr>
            <a:spLocks noGrp="1"/>
          </p:cNvSpPr>
          <p:nvPr>
            <p:ph type="body" idx="1"/>
          </p:nvPr>
        </p:nvSpPr>
        <p:spPr>
          <a:xfrm>
            <a:off x="311700" y="1152474"/>
            <a:ext cx="8520600" cy="3871701"/>
          </a:xfrm>
        </p:spPr>
        <p:txBody>
          <a:bodyPr>
            <a:normAutofit fontScale="92500" lnSpcReduction="20000"/>
          </a:bodyPr>
          <a:lstStyle/>
          <a:p>
            <a:pPr>
              <a:buClr>
                <a:schemeClr val="bg2"/>
              </a:buClr>
            </a:pPr>
            <a:r>
              <a:rPr lang="en-US" dirty="0">
                <a:solidFill>
                  <a:schemeClr val="bg2"/>
                </a:solidFill>
              </a:rPr>
              <a:t>CLR (Common Language Runtime ) for .NET Applications</a:t>
            </a:r>
          </a:p>
          <a:p>
            <a:pPr>
              <a:buClr>
                <a:schemeClr val="bg2"/>
              </a:buClr>
            </a:pPr>
            <a:r>
              <a:rPr lang="en-US" dirty="0">
                <a:solidFill>
                  <a:schemeClr val="bg2"/>
                </a:solidFill>
              </a:rPr>
              <a:t>Profiler DLL (Dynamic-Link Library)</a:t>
            </a:r>
          </a:p>
          <a:p>
            <a:pPr>
              <a:buClr>
                <a:schemeClr val="bg2"/>
              </a:buClr>
            </a:pPr>
            <a:r>
              <a:rPr lang="en-US" dirty="0">
                <a:solidFill>
                  <a:schemeClr val="bg2"/>
                </a:solidFill>
              </a:rPr>
              <a:t>Environment Variables</a:t>
            </a:r>
          </a:p>
          <a:p>
            <a:pPr>
              <a:buClr>
                <a:schemeClr val="bg2"/>
              </a:buClr>
            </a:pPr>
            <a:r>
              <a:rPr lang="en-US" dirty="0">
                <a:solidFill>
                  <a:schemeClr val="bg2"/>
                </a:solidFill>
              </a:rPr>
              <a:t>Windows Registry Keys and Values</a:t>
            </a:r>
          </a:p>
          <a:p>
            <a:pPr lvl="1">
              <a:buClr>
                <a:schemeClr val="bg2"/>
              </a:buClr>
            </a:pPr>
            <a:r>
              <a:rPr lang="en-US" dirty="0">
                <a:solidFill>
                  <a:schemeClr val="bg2"/>
                </a:solidFill>
              </a:rPr>
              <a:t>Types of Values</a:t>
            </a:r>
          </a:p>
          <a:p>
            <a:pPr>
              <a:buClr>
                <a:schemeClr val="bg2"/>
              </a:buClr>
            </a:pPr>
            <a:r>
              <a:rPr lang="en-US" dirty="0">
                <a:solidFill>
                  <a:schemeClr val="bg2"/>
                </a:solidFill>
              </a:rPr>
              <a:t>ACL (Access Control List)</a:t>
            </a:r>
          </a:p>
          <a:p>
            <a:pPr lvl="1">
              <a:buClr>
                <a:schemeClr val="bg2"/>
              </a:buClr>
            </a:pPr>
            <a:r>
              <a:rPr lang="en-US" dirty="0">
                <a:solidFill>
                  <a:schemeClr val="bg2"/>
                </a:solidFill>
              </a:rPr>
              <a:t>DACL (Discretionary Access Control List)</a:t>
            </a:r>
          </a:p>
          <a:p>
            <a:pPr lvl="1">
              <a:buClr>
                <a:schemeClr val="bg2"/>
              </a:buClr>
            </a:pPr>
            <a:r>
              <a:rPr lang="en-US" dirty="0">
                <a:solidFill>
                  <a:schemeClr val="bg2"/>
                </a:solidFill>
              </a:rPr>
              <a:t>SACL (System Access Control List)</a:t>
            </a:r>
          </a:p>
          <a:p>
            <a:pPr>
              <a:buClr>
                <a:schemeClr val="bg2"/>
              </a:buClr>
            </a:pPr>
            <a:r>
              <a:rPr lang="en-US" dirty="0">
                <a:solidFill>
                  <a:schemeClr val="bg2"/>
                </a:solidFill>
              </a:rPr>
              <a:t>Research Hypothesis</a:t>
            </a:r>
          </a:p>
          <a:p>
            <a:pPr>
              <a:buClr>
                <a:schemeClr val="bg2"/>
              </a:buClr>
            </a:pPr>
            <a:r>
              <a:rPr lang="en-US" dirty="0">
                <a:solidFill>
                  <a:schemeClr val="bg2"/>
                </a:solidFill>
              </a:rPr>
              <a:t>Data Dictionaries</a:t>
            </a:r>
          </a:p>
          <a:p>
            <a:pPr>
              <a:buClr>
                <a:schemeClr val="bg2"/>
              </a:buClr>
            </a:pPr>
            <a:r>
              <a:rPr lang="en-US" dirty="0">
                <a:solidFill>
                  <a:schemeClr val="bg2"/>
                </a:solidFill>
              </a:rPr>
              <a:t>Host data: EVTX files</a:t>
            </a:r>
          </a:p>
          <a:p>
            <a:pPr lvl="1">
              <a:buClr>
                <a:schemeClr val="bg2"/>
              </a:buClr>
            </a:pPr>
            <a:r>
              <a:rPr lang="en-US" dirty="0">
                <a:solidFill>
                  <a:schemeClr val="bg2"/>
                </a:solidFill>
              </a:rPr>
              <a:t>From EVTX to XML </a:t>
            </a:r>
            <a:r>
              <a:rPr lang="en-US" dirty="0">
                <a:solidFill>
                  <a:schemeClr val="bg2"/>
                </a:solidFill>
                <a:sym typeface="Wingdings" pitchFamily="2" charset="2"/>
              </a:rPr>
              <a:t> From XML to Pandas </a:t>
            </a:r>
            <a:r>
              <a:rPr lang="en-US" dirty="0" err="1">
                <a:solidFill>
                  <a:schemeClr val="bg2"/>
                </a:solidFill>
                <a:sym typeface="Wingdings" pitchFamily="2" charset="2"/>
              </a:rPr>
              <a:t>Dataframe</a:t>
            </a:r>
            <a:endParaRPr lang="en-US" dirty="0">
              <a:solidFill>
                <a:schemeClr val="bg2"/>
              </a:solidFill>
            </a:endParaRPr>
          </a:p>
          <a:p>
            <a:pPr>
              <a:buClr>
                <a:schemeClr val="bg2"/>
              </a:buClr>
            </a:pPr>
            <a:r>
              <a:rPr lang="en-US" dirty="0">
                <a:solidFill>
                  <a:schemeClr val="bg2"/>
                </a:solidFill>
              </a:rPr>
              <a:t>Network data: Event Trace Logs files</a:t>
            </a:r>
          </a:p>
          <a:p>
            <a:pPr lvl="1">
              <a:buClr>
                <a:schemeClr val="bg2"/>
              </a:buClr>
            </a:pPr>
            <a:r>
              <a:rPr lang="en-US" dirty="0">
                <a:solidFill>
                  <a:schemeClr val="bg2"/>
                </a:solidFill>
              </a:rPr>
              <a:t>From ETL to PACP </a:t>
            </a:r>
            <a:r>
              <a:rPr lang="en-US" dirty="0">
                <a:solidFill>
                  <a:schemeClr val="bg2"/>
                </a:solidFill>
                <a:sym typeface="Wingdings" pitchFamily="2" charset="2"/>
              </a:rPr>
              <a:t> From PCAP to </a:t>
            </a:r>
            <a:r>
              <a:rPr lang="en-US" dirty="0" err="1">
                <a:solidFill>
                  <a:schemeClr val="bg2"/>
                </a:solidFill>
                <a:sym typeface="Wingdings" pitchFamily="2" charset="2"/>
              </a:rPr>
              <a:t>WireShark</a:t>
            </a:r>
            <a:endParaRPr lang="en-US" dirty="0">
              <a:solidFill>
                <a:schemeClr val="bg2"/>
              </a:solidFill>
            </a:endParaRPr>
          </a:p>
          <a:p>
            <a:pPr>
              <a:buClr>
                <a:schemeClr val="bg2"/>
              </a:buClr>
            </a:pPr>
            <a:r>
              <a:rPr lang="en-US" dirty="0">
                <a:solidFill>
                  <a:schemeClr val="bg2"/>
                </a:solidFill>
              </a:rPr>
              <a:t>Python for data analysis</a:t>
            </a:r>
          </a:p>
          <a:p>
            <a:pPr lvl="1">
              <a:buClr>
                <a:schemeClr val="bg2"/>
              </a:buClr>
            </a:pPr>
            <a:r>
              <a:rPr lang="en-US" dirty="0">
                <a:solidFill>
                  <a:schemeClr val="bg2"/>
                </a:solidFill>
              </a:rPr>
              <a:t>Collection / Transformation / Filtering / Correlating / Visualizing</a:t>
            </a:r>
          </a:p>
          <a:p>
            <a:pPr>
              <a:buClr>
                <a:schemeClr val="bg2"/>
              </a:buClr>
            </a:pPr>
            <a:endParaRPr lang="en-US" dirty="0">
              <a:solidFill>
                <a:schemeClr val="bg2"/>
              </a:solidFill>
            </a:endParaRPr>
          </a:p>
        </p:txBody>
      </p:sp>
    </p:spTree>
    <p:extLst>
      <p:ext uri="{BB962C8B-B14F-4D97-AF65-F5344CB8AC3E}">
        <p14:creationId xmlns:p14="http://schemas.microsoft.com/office/powerpoint/2010/main" val="1333368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0"/>
          <p:cNvSpPr txBox="1">
            <a:spLocks noGrp="1"/>
          </p:cNvSpPr>
          <p:nvPr>
            <p:ph type="title"/>
          </p:nvPr>
        </p:nvSpPr>
        <p:spPr>
          <a:xfrm>
            <a:off x="311700" y="743001"/>
            <a:ext cx="8520600" cy="2006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FC14B-1229-0745-B10B-46776FC96FED}"/>
              </a:ext>
            </a:extLst>
          </p:cNvPr>
          <p:cNvSpPr>
            <a:spLocks noGrp="1"/>
          </p:cNvSpPr>
          <p:nvPr>
            <p:ph type="title"/>
          </p:nvPr>
        </p:nvSpPr>
        <p:spPr/>
        <p:txBody>
          <a:bodyPr anchor="ctr" anchorCtr="0">
            <a:noAutofit/>
          </a:bodyPr>
          <a:lstStyle/>
          <a:p>
            <a:r>
              <a:rPr lang="en-US" sz="2700" dirty="0"/>
              <a:t>Access Control List (ACL)</a:t>
            </a:r>
          </a:p>
        </p:txBody>
      </p:sp>
      <p:sp>
        <p:nvSpPr>
          <p:cNvPr id="5" name="Text Placeholder 2">
            <a:extLst>
              <a:ext uri="{FF2B5EF4-FFF2-40B4-BE49-F238E27FC236}">
                <a16:creationId xmlns:a16="http://schemas.microsoft.com/office/drawing/2014/main" id="{F5DEC9DA-99A1-1C4E-93EF-68A94BD911BB}"/>
              </a:ext>
            </a:extLst>
          </p:cNvPr>
          <p:cNvSpPr>
            <a:spLocks noGrp="1"/>
          </p:cNvSpPr>
          <p:nvPr>
            <p:ph type="body" idx="1"/>
          </p:nvPr>
        </p:nvSpPr>
        <p:spPr/>
        <p:txBody>
          <a:bodyPr anchor="ctr" anchorCtr="0">
            <a:normAutofit/>
          </a:bodyPr>
          <a:lstStyle/>
          <a:p>
            <a:pPr marL="114300" indent="0" algn="ctr">
              <a:lnSpc>
                <a:spcPct val="110000"/>
              </a:lnSpc>
              <a:buNone/>
            </a:pPr>
            <a:r>
              <a:rPr lang="en-US" dirty="0">
                <a:solidFill>
                  <a:schemeClr val="bg2"/>
                </a:solidFill>
              </a:rPr>
              <a:t>“An access control list (ACL) is a list of access control entries (ACE). Each ACE in an ACL identifies a </a:t>
            </a:r>
            <a:r>
              <a:rPr lang="en-US" b="1" dirty="0">
                <a:solidFill>
                  <a:schemeClr val="bg2"/>
                </a:solidFill>
              </a:rPr>
              <a:t>trustee</a:t>
            </a:r>
            <a:r>
              <a:rPr lang="en-US" dirty="0">
                <a:solidFill>
                  <a:schemeClr val="bg2"/>
                </a:solidFill>
              </a:rPr>
              <a:t> and specifies the </a:t>
            </a:r>
            <a:r>
              <a:rPr lang="en-US" b="1" dirty="0">
                <a:solidFill>
                  <a:schemeClr val="bg2"/>
                </a:solidFill>
              </a:rPr>
              <a:t>access rights </a:t>
            </a:r>
            <a:r>
              <a:rPr lang="en-US" dirty="0">
                <a:solidFill>
                  <a:schemeClr val="bg2"/>
                </a:solidFill>
              </a:rPr>
              <a:t>allowed, denied, or audited for that trustee. The security descriptor for a securable object can contain two types of ACLs: a DACL and a SACL.”</a:t>
            </a:r>
          </a:p>
        </p:txBody>
      </p:sp>
      <p:sp>
        <p:nvSpPr>
          <p:cNvPr id="4" name="Rectangle 3">
            <a:extLst>
              <a:ext uri="{FF2B5EF4-FFF2-40B4-BE49-F238E27FC236}">
                <a16:creationId xmlns:a16="http://schemas.microsoft.com/office/drawing/2014/main" id="{20D49375-32A0-4042-B247-786C1A4E8669}"/>
              </a:ext>
            </a:extLst>
          </p:cNvPr>
          <p:cNvSpPr/>
          <p:nvPr/>
        </p:nvSpPr>
        <p:spPr>
          <a:xfrm>
            <a:off x="0" y="4774168"/>
            <a:ext cx="9144000" cy="230832"/>
          </a:xfrm>
          <a:prstGeom prst="rect">
            <a:avLst/>
          </a:prstGeom>
        </p:spPr>
        <p:txBody>
          <a:bodyPr wrap="square">
            <a:spAutoFit/>
          </a:bodyPr>
          <a:lstStyle/>
          <a:p>
            <a:pPr algn="ctr"/>
            <a:r>
              <a:rPr lang="en-US" sz="900" dirty="0">
                <a:hlinkClick r:id="rId2"/>
              </a:rPr>
              <a:t>https://docs.microsoft.com/en-us/windows/win32/secauthz/access-control-lists</a:t>
            </a:r>
            <a:endParaRPr lang="en-US" sz="900" dirty="0"/>
          </a:p>
        </p:txBody>
      </p:sp>
    </p:spTree>
    <p:extLst>
      <p:ext uri="{BB962C8B-B14F-4D97-AF65-F5344CB8AC3E}">
        <p14:creationId xmlns:p14="http://schemas.microsoft.com/office/powerpoint/2010/main" val="314959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FC14B-1229-0745-B10B-46776FC96FED}"/>
              </a:ext>
            </a:extLst>
          </p:cNvPr>
          <p:cNvSpPr>
            <a:spLocks noGrp="1"/>
          </p:cNvSpPr>
          <p:nvPr>
            <p:ph type="title"/>
          </p:nvPr>
        </p:nvSpPr>
        <p:spPr/>
        <p:txBody>
          <a:bodyPr anchor="ctr" anchorCtr="0">
            <a:noAutofit/>
          </a:bodyPr>
          <a:lstStyle/>
          <a:p>
            <a:r>
              <a:rPr lang="en-US" sz="2700" dirty="0"/>
              <a:t>Discretionary Access Control List (DACL)</a:t>
            </a:r>
          </a:p>
        </p:txBody>
      </p:sp>
      <p:sp>
        <p:nvSpPr>
          <p:cNvPr id="5" name="Text Placeholder 2">
            <a:extLst>
              <a:ext uri="{FF2B5EF4-FFF2-40B4-BE49-F238E27FC236}">
                <a16:creationId xmlns:a16="http://schemas.microsoft.com/office/drawing/2014/main" id="{F5DEC9DA-99A1-1C4E-93EF-68A94BD911BB}"/>
              </a:ext>
            </a:extLst>
          </p:cNvPr>
          <p:cNvSpPr>
            <a:spLocks noGrp="1"/>
          </p:cNvSpPr>
          <p:nvPr>
            <p:ph type="body" idx="1"/>
          </p:nvPr>
        </p:nvSpPr>
        <p:spPr/>
        <p:txBody>
          <a:bodyPr anchor="ctr" anchorCtr="0">
            <a:normAutofit/>
          </a:bodyPr>
          <a:lstStyle/>
          <a:p>
            <a:pPr marL="114300" indent="0" algn="ctr">
              <a:lnSpc>
                <a:spcPct val="110000"/>
              </a:lnSpc>
              <a:buNone/>
            </a:pPr>
            <a:r>
              <a:rPr lang="en-US" dirty="0">
                <a:solidFill>
                  <a:schemeClr val="bg2"/>
                </a:solidFill>
              </a:rPr>
              <a:t>“A discretionary access control list (DACL) </a:t>
            </a:r>
            <a:r>
              <a:rPr lang="en-US" b="1" dirty="0">
                <a:solidFill>
                  <a:schemeClr val="bg2"/>
                </a:solidFill>
              </a:rPr>
              <a:t>identifies the trustees that are allowed or denied access to a securable object.</a:t>
            </a:r>
            <a:r>
              <a:rPr lang="en-US" dirty="0">
                <a:solidFill>
                  <a:schemeClr val="bg2"/>
                </a:solidFill>
              </a:rPr>
              <a:t> When a process tries to access a securable object, the system checks the ACEs in the object's DACL to determine whether to grant access to it. If the object does not have a DACL, the system grants full access to everyone. If the object's DACL has no ACEs, the system denies all attempts to access the object because the DACL does not allow any access rights. The system checks the ACEs in sequence until it finds one or more ACEs that allow all the requested access rights, or until any of the requested access rights are denied.”</a:t>
            </a:r>
          </a:p>
        </p:txBody>
      </p:sp>
      <p:sp>
        <p:nvSpPr>
          <p:cNvPr id="4" name="Rectangle 3">
            <a:extLst>
              <a:ext uri="{FF2B5EF4-FFF2-40B4-BE49-F238E27FC236}">
                <a16:creationId xmlns:a16="http://schemas.microsoft.com/office/drawing/2014/main" id="{20D49375-32A0-4042-B247-786C1A4E8669}"/>
              </a:ext>
            </a:extLst>
          </p:cNvPr>
          <p:cNvSpPr/>
          <p:nvPr/>
        </p:nvSpPr>
        <p:spPr>
          <a:xfrm>
            <a:off x="0" y="4774168"/>
            <a:ext cx="9144000" cy="230832"/>
          </a:xfrm>
          <a:prstGeom prst="rect">
            <a:avLst/>
          </a:prstGeom>
        </p:spPr>
        <p:txBody>
          <a:bodyPr wrap="square">
            <a:spAutoFit/>
          </a:bodyPr>
          <a:lstStyle/>
          <a:p>
            <a:pPr algn="ctr"/>
            <a:r>
              <a:rPr lang="en-US" sz="900" dirty="0">
                <a:hlinkClick r:id="rId2"/>
              </a:rPr>
              <a:t>https://docs.microsoft.com/en-us/windows/win32/secauthz/access-control-lists</a:t>
            </a:r>
            <a:endParaRPr lang="en-US" sz="900" dirty="0"/>
          </a:p>
        </p:txBody>
      </p:sp>
    </p:spTree>
    <p:extLst>
      <p:ext uri="{BB962C8B-B14F-4D97-AF65-F5344CB8AC3E}">
        <p14:creationId xmlns:p14="http://schemas.microsoft.com/office/powerpoint/2010/main" val="1524261855"/>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5730</TotalTime>
  <Words>2831</Words>
  <Application>Microsoft Macintosh PowerPoint</Application>
  <PresentationFormat>On-screen Show (16:9)</PresentationFormat>
  <Paragraphs>416</Paragraphs>
  <Slides>75</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Source Sans Pro</vt:lpstr>
      <vt:lpstr>Raleway</vt:lpstr>
      <vt:lpstr>Roboto Mono Regular</vt:lpstr>
      <vt:lpstr>Arial</vt:lpstr>
      <vt:lpstr>Wingdings</vt:lpstr>
      <vt:lpstr>Roboto Mono</vt:lpstr>
      <vt:lpstr>Plum</vt:lpstr>
      <vt:lpstr>Detecting COR_PROFILER Manipulation</vt:lpstr>
      <vt:lpstr>Basic Concepts</vt:lpstr>
      <vt:lpstr>What is a Common Language Runtime Profiler?</vt:lpstr>
      <vt:lpstr>How does CLR Profiler work?</vt:lpstr>
      <vt:lpstr>How do we set Environment variables Values ?</vt:lpstr>
      <vt:lpstr>How do we register a Profiler DLL?</vt:lpstr>
      <vt:lpstr>Wait … why is this relevant?</vt:lpstr>
      <vt:lpstr>Access Control List (ACL)</vt:lpstr>
      <vt:lpstr>Discretionary Access Control List (DACL)</vt:lpstr>
      <vt:lpstr>System Access Control List (SACL)</vt:lpstr>
      <vt:lpstr>Network Environment</vt:lpstr>
      <vt:lpstr>Workstation for a Regular User: Windows 10</vt:lpstr>
      <vt:lpstr>Important File: Coach Mac Passwords</vt:lpstr>
      <vt:lpstr>Important File: Coach Mac Passwords</vt:lpstr>
      <vt:lpstr>Important File: Coach Mac Passwords</vt:lpstr>
      <vt:lpstr>Detection Research Methodology</vt:lpstr>
      <vt:lpstr>Our main reference the past weeks!!</vt:lpstr>
      <vt:lpstr>Our main reference the past weeks!!</vt:lpstr>
      <vt:lpstr>Our main reference the past weeks!!</vt:lpstr>
      <vt:lpstr>Hypothesis Definition</vt:lpstr>
      <vt:lpstr>Threat Intelligence: Profiler DLL Behavior</vt:lpstr>
      <vt:lpstr>Profiler DLL Behavior  Abusing COR_PROFILER</vt:lpstr>
      <vt:lpstr>Profiler DLL Behavior  Abusing COR_PROFILER</vt:lpstr>
      <vt:lpstr>Hypothesis Definition</vt:lpstr>
      <vt:lpstr>Adversary Tradecraft Understanding</vt:lpstr>
      <vt:lpstr>Initial Data Modeling</vt:lpstr>
      <vt:lpstr>Initial Data Modeling</vt:lpstr>
      <vt:lpstr>Identification of Telemetry</vt:lpstr>
      <vt:lpstr>Identification of Telemetry – Sysmon/Operational</vt:lpstr>
      <vt:lpstr>Telemetry Collection and Documentation</vt:lpstr>
      <vt:lpstr>Data Dictionaries - OSSEM</vt:lpstr>
      <vt:lpstr>Adversary Simulation: Persistence</vt:lpstr>
      <vt:lpstr>Adversary Simulation: Persistence</vt:lpstr>
      <vt:lpstr>Data Collection</vt:lpstr>
      <vt:lpstr>Data Analysis and Modeling</vt:lpstr>
      <vt:lpstr>Preparation of Host Data: EVTX  XML</vt:lpstr>
      <vt:lpstr>Preparation of Host Data: XML  Pandas dataframe</vt:lpstr>
      <vt:lpstr>Preparation of Network Data: ETL  PCAP</vt:lpstr>
      <vt:lpstr>Data Analysis using Python / Jupyter Notebooks</vt:lpstr>
      <vt:lpstr>Data Analysis: Before Rebooting </vt:lpstr>
      <vt:lpstr>Adversary Simulation: Persistence</vt:lpstr>
      <vt:lpstr>1) Looking for Modification of Registry Keys</vt:lpstr>
      <vt:lpstr>1) Looking for Modification of Registry Keys</vt:lpstr>
      <vt:lpstr>2) Looking for Commands Execution</vt:lpstr>
      <vt:lpstr>2) Looking for Commands Execution</vt:lpstr>
      <vt:lpstr>2) Looking for Commands Execution</vt:lpstr>
      <vt:lpstr>2) Looking for Commands Execution</vt:lpstr>
      <vt:lpstr>2) Looking for Commands Execution</vt:lpstr>
      <vt:lpstr>2) Looking for Commands Execution</vt:lpstr>
      <vt:lpstr>(1) Looking for Modification of Registry Keys</vt:lpstr>
      <vt:lpstr>Adversary Simulation: Persistence</vt:lpstr>
      <vt:lpstr>3) Looking for Potential Malicious DLL File</vt:lpstr>
      <vt:lpstr>3) Looking for DLL File Creation</vt:lpstr>
      <vt:lpstr>3) Looking for DLL File Creation</vt:lpstr>
      <vt:lpstr>Adversary Simulation: Persistence</vt:lpstr>
      <vt:lpstr>Creating a Tree of Processes</vt:lpstr>
      <vt:lpstr>Creating a Tree of Processes: Test 2</vt:lpstr>
      <vt:lpstr>Creating a Tree of Processes: Test 3</vt:lpstr>
      <vt:lpstr>After Rebooting ...</vt:lpstr>
      <vt:lpstr>Adversary Simulation: Persistence</vt:lpstr>
      <vt:lpstr>4) Looking for DLL being Loaded</vt:lpstr>
      <vt:lpstr>4) Looking for DLL being Loaded</vt:lpstr>
      <vt:lpstr>4) Looking for DLL being Loaded</vt:lpstr>
      <vt:lpstr>4) Looking for DLL being Loaded</vt:lpstr>
      <vt:lpstr>Adversary Simulation: Persistence</vt:lpstr>
      <vt:lpstr>5) Looking for Network Connections</vt:lpstr>
      <vt:lpstr>Wait ...</vt:lpstr>
      <vt:lpstr>Access to CoachMac-Password.txt file</vt:lpstr>
      <vt:lpstr>Access to CoachMac-Password.txt file</vt:lpstr>
      <vt:lpstr>Access to CoachMac-Password.txt file</vt:lpstr>
      <vt:lpstr>Lessons Learned</vt:lpstr>
      <vt:lpstr>What have we learned?</vt:lpstr>
      <vt:lpstr>What topics have we covered?</vt:lpstr>
      <vt:lpstr>Presentation Topics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COR_PROFILER Manipulation</dc:title>
  <cp:lastModifiedBy>Jose Rodriguez Palomino</cp:lastModifiedBy>
  <cp:revision>108</cp:revision>
  <dcterms:modified xsi:type="dcterms:W3CDTF">2021-07-20T21:38:26Z</dcterms:modified>
</cp:coreProperties>
</file>